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39" r:id="rId2"/>
    <p:sldId id="349" r:id="rId3"/>
    <p:sldId id="350" r:id="rId4"/>
    <p:sldId id="359" r:id="rId5"/>
    <p:sldId id="348" r:id="rId6"/>
    <p:sldId id="354" r:id="rId7"/>
    <p:sldId id="353" r:id="rId8"/>
    <p:sldId id="357" r:id="rId9"/>
    <p:sldId id="358" r:id="rId10"/>
    <p:sldId id="355" r:id="rId11"/>
    <p:sldId id="341" r:id="rId12"/>
    <p:sldId id="356" r:id="rId13"/>
    <p:sldId id="342" r:id="rId14"/>
    <p:sldId id="344" r:id="rId15"/>
    <p:sldId id="346" r:id="rId16"/>
    <p:sldId id="345" r:id="rId17"/>
    <p:sldId id="360" r:id="rId18"/>
    <p:sldId id="352" r:id="rId19"/>
    <p:sldId id="347" r:id="rId20"/>
    <p:sldId id="338" r:id="rId21"/>
    <p:sldId id="361" r:id="rId22"/>
    <p:sldId id="258" r:id="rId23"/>
    <p:sldId id="259" r:id="rId2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8">
          <p15:clr>
            <a:srgbClr val="A4A3A4"/>
          </p15:clr>
        </p15:guide>
        <p15:guide id="2" orient="horz" pos="329">
          <p15:clr>
            <a:srgbClr val="A4A3A4"/>
          </p15:clr>
        </p15:guide>
        <p15:guide id="3" orient="horz" pos="519">
          <p15:clr>
            <a:srgbClr val="A4A3A4"/>
          </p15:clr>
        </p15:guide>
        <p15:guide id="4" pos="2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C23"/>
    <a:srgbClr val="002D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snapToObjects="1">
      <p:cViewPr varScale="1">
        <p:scale>
          <a:sx n="101" d="100"/>
          <a:sy n="101" d="100"/>
        </p:scale>
        <p:origin x="300" y="102"/>
      </p:cViewPr>
      <p:guideLst>
        <p:guide orient="horz" pos="3858"/>
        <p:guide orient="horz" pos="329"/>
        <p:guide orient="horz" pos="519"/>
        <p:guide pos="285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86951-7479-430A-BCCD-E99D3F1D054C}"/>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25AA81-6E2E-4BF5-8379-45B904BE6BBE}"/>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4457EBAC-28E7-4CF1-89D2-8F8FFF94F4E6}" type="datetimeFigureOut">
              <a:rPr lang="en-US" smtClean="0"/>
              <a:t>11/9/2023</a:t>
            </a:fld>
            <a:endParaRPr lang="en-US"/>
          </a:p>
        </p:txBody>
      </p:sp>
      <p:sp>
        <p:nvSpPr>
          <p:cNvPr id="4" name="Footer Placeholder 3">
            <a:extLst>
              <a:ext uri="{FF2B5EF4-FFF2-40B4-BE49-F238E27FC236}">
                <a16:creationId xmlns:a16="http://schemas.microsoft.com/office/drawing/2014/main" id="{8E3BD748-9BD3-469A-966C-D44838A65CAB}"/>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2DDD21-2B8D-40AD-9541-5C171ACF3F80}"/>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0940C74A-C1A8-474D-AB92-7ABA169258E8}" type="slidenum">
              <a:rPr lang="en-US" smtClean="0"/>
              <a:t>‹#›</a:t>
            </a:fld>
            <a:endParaRPr lang="en-US"/>
          </a:p>
        </p:txBody>
      </p:sp>
    </p:spTree>
    <p:extLst>
      <p:ext uri="{BB962C8B-B14F-4D97-AF65-F5344CB8AC3E}">
        <p14:creationId xmlns:p14="http://schemas.microsoft.com/office/powerpoint/2010/main" val="2049808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EB9165-01A7-480E-B7FC-E892A9ED3BE1}" type="datetimeFigureOut">
              <a:rPr lang="en-US" smtClean="0"/>
              <a:t>11/9/2023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E598835-57B3-4776-A878-5B820EA66D54}" type="slidenum">
              <a:rPr lang="en-US" smtClean="0"/>
              <a:t>‹#›</a:t>
            </a:fld>
            <a:endParaRPr lang="en-US"/>
          </a:p>
        </p:txBody>
      </p:sp>
    </p:spTree>
    <p:extLst>
      <p:ext uri="{BB962C8B-B14F-4D97-AF65-F5344CB8AC3E}">
        <p14:creationId xmlns:p14="http://schemas.microsoft.com/office/powerpoint/2010/main" val="42180618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a:xfrm>
            <a:off x="1271382" y="3396937"/>
            <a:ext cx="6990444" cy="587697"/>
          </a:xfrm>
        </p:spPr>
        <p:txBody>
          <a:bodyPr/>
          <a:lstStyle/>
          <a:p>
            <a:r>
              <a:rPr lang="en-US" dirty="0"/>
              <a:t>WELCOME- THANK YOU FOR JOINING</a:t>
            </a:r>
          </a:p>
          <a:p>
            <a:r>
              <a:rPr lang="en-US" dirty="0"/>
              <a:t>My name is Cindy</a:t>
            </a:r>
            <a:r>
              <a:rPr lang="en-US" baseline="0" dirty="0"/>
              <a:t> Smith and I am the School Finance coordinator</a:t>
            </a:r>
          </a:p>
          <a:p>
            <a:r>
              <a:rPr lang="en-US" baseline="0" dirty="0"/>
              <a:t>Today we will be going over the role as Treasurer of the CSC funds</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a:t>
            </a:fld>
            <a:endParaRPr lang="en-US" altLang="en-US"/>
          </a:p>
        </p:txBody>
      </p:sp>
    </p:spTree>
    <p:extLst>
      <p:ext uri="{BB962C8B-B14F-4D97-AF65-F5344CB8AC3E}">
        <p14:creationId xmlns:p14="http://schemas.microsoft.com/office/powerpoint/2010/main" val="508598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There are 2 different programs</a:t>
            </a:r>
            <a:r>
              <a:rPr lang="en-US" baseline="0" dirty="0"/>
              <a:t> for charity events.  The first one is a one time event and all done at the school.  An </a:t>
            </a:r>
            <a:r>
              <a:rPr lang="en-US" baseline="0" dirty="0" err="1"/>
              <a:t>eg</a:t>
            </a:r>
            <a:r>
              <a:rPr lang="en-US" baseline="0" dirty="0"/>
              <a:t>. Would be Terry Fox Run.  All money collected at the school and </a:t>
            </a:r>
            <a:r>
              <a:rPr lang="en-US" baseline="0" dirty="0" err="1"/>
              <a:t>cheques</a:t>
            </a:r>
            <a:r>
              <a:rPr lang="en-US" baseline="0" dirty="0"/>
              <a:t> are written from the school.  The second program is Board approved and issued.  The school must first get approval then all </a:t>
            </a:r>
            <a:r>
              <a:rPr lang="en-US" baseline="0" dirty="0" err="1"/>
              <a:t>cheques</a:t>
            </a:r>
            <a:r>
              <a:rPr lang="en-US" baseline="0" dirty="0"/>
              <a:t> are forwarded to the Board and receipts are issued from the Board.  Then when the purchase is to be made a PO is done and it gets paid through the Board GSB.  An </a:t>
            </a:r>
            <a:r>
              <a:rPr lang="en-US" baseline="0" dirty="0" err="1"/>
              <a:t>eg</a:t>
            </a:r>
            <a:r>
              <a:rPr lang="en-US" baseline="0" dirty="0"/>
              <a:t>. Of this would be a </a:t>
            </a:r>
            <a:r>
              <a:rPr lang="en-US" baseline="0" dirty="0" err="1"/>
              <a:t>danceathon</a:t>
            </a:r>
            <a:r>
              <a:rPr lang="en-US" baseline="0" dirty="0"/>
              <a:t> for laptops to be purchases for a computer lab.</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10</a:t>
            </a:fld>
            <a:endParaRPr lang="en-US" altLang="en-US"/>
          </a:p>
        </p:txBody>
      </p:sp>
    </p:spTree>
    <p:extLst>
      <p:ext uri="{BB962C8B-B14F-4D97-AF65-F5344CB8AC3E}">
        <p14:creationId xmlns:p14="http://schemas.microsoft.com/office/powerpoint/2010/main" val="158435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Ensure that all deposits are counted by 2 or</a:t>
            </a:r>
            <a:r>
              <a:rPr lang="en-US" baseline="0" dirty="0"/>
              <a:t> more committee members at the </a:t>
            </a:r>
            <a:r>
              <a:rPr lang="en-US" baseline="0" dirty="0" err="1"/>
              <a:t>school.Cash</a:t>
            </a:r>
            <a:r>
              <a:rPr lang="en-US" baseline="0" dirty="0"/>
              <a:t> is never to leave the school.  The Admin 11 (deposit slip is)to be signed by Treasurer and fund counter.  The deposit is bundled and taken to school secretary to put in the safe (they do not open it) copy of Admin 11 is given to bursar/</a:t>
            </a:r>
            <a:r>
              <a:rPr lang="en-US" baseline="0" dirty="0" err="1"/>
              <a:t>sr</a:t>
            </a:r>
            <a:r>
              <a:rPr lang="en-US" baseline="0" dirty="0"/>
              <a:t> secretary to post in SAP.  Original admin 11 and deposit bundle (sealed) is taken to the bank. Once again, please ensure accuracy.</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11</a:t>
            </a:fld>
            <a:endParaRPr lang="en-US" altLang="en-US"/>
          </a:p>
        </p:txBody>
      </p:sp>
    </p:spTree>
    <p:extLst>
      <p:ext uri="{BB962C8B-B14F-4D97-AF65-F5344CB8AC3E}">
        <p14:creationId xmlns:p14="http://schemas.microsoft.com/office/powerpoint/2010/main" val="411525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All funds collected (both cash and </a:t>
            </a:r>
            <a:r>
              <a:rPr lang="en-US" dirty="0" err="1"/>
              <a:t>cheques</a:t>
            </a:r>
            <a:r>
              <a:rPr lang="en-US" dirty="0"/>
              <a:t>) must be deposited.</a:t>
            </a:r>
            <a:r>
              <a:rPr lang="en-US" baseline="0" dirty="0"/>
              <a:t>  Cash is not to be used to purchase items.  All must be tracked and accounted for.</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12</a:t>
            </a:fld>
            <a:endParaRPr lang="en-US" altLang="en-US"/>
          </a:p>
        </p:txBody>
      </p:sp>
    </p:spTree>
    <p:extLst>
      <p:ext uri="{BB962C8B-B14F-4D97-AF65-F5344CB8AC3E}">
        <p14:creationId xmlns:p14="http://schemas.microsoft.com/office/powerpoint/2010/main" val="1995951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In</a:t>
            </a:r>
            <a:r>
              <a:rPr lang="en-US" baseline="0" dirty="0"/>
              <a:t> order to purchase items for money collected an Admin 14 is to be filled out with the original invoices to the Principal for approval.</a:t>
            </a:r>
          </a:p>
          <a:p>
            <a:r>
              <a:rPr lang="en-US" baseline="0" dirty="0"/>
              <a:t>The secretary will process the approved </a:t>
            </a:r>
            <a:r>
              <a:rPr lang="en-US" baseline="0" dirty="0" err="1"/>
              <a:t>cheque</a:t>
            </a:r>
            <a:r>
              <a:rPr lang="en-US" baseline="0" dirty="0"/>
              <a:t> requisition and distribute the </a:t>
            </a:r>
            <a:r>
              <a:rPr lang="en-US" baseline="0" dirty="0" err="1"/>
              <a:t>cheque</a:t>
            </a:r>
            <a:r>
              <a:rPr lang="en-US" baseline="0" dirty="0"/>
              <a:t> to the treasurer and file the back up at the school. An admin 19a is used if receipts are misplaced.</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13</a:t>
            </a:fld>
            <a:endParaRPr lang="en-US" altLang="en-US"/>
          </a:p>
        </p:txBody>
      </p:sp>
    </p:spTree>
    <p:extLst>
      <p:ext uri="{BB962C8B-B14F-4D97-AF65-F5344CB8AC3E}">
        <p14:creationId xmlns:p14="http://schemas.microsoft.com/office/powerpoint/2010/main" val="37542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The admin 14A is used for pre-approved </a:t>
            </a:r>
            <a:r>
              <a:rPr lang="en-US" dirty="0" err="1"/>
              <a:t>cheque</a:t>
            </a:r>
            <a:r>
              <a:rPr lang="en-US" dirty="0"/>
              <a:t> </a:t>
            </a:r>
            <a:r>
              <a:rPr lang="en-US" dirty="0" err="1"/>
              <a:t>requsitions</a:t>
            </a:r>
            <a:r>
              <a:rPr lang="en-US" dirty="0"/>
              <a:t>.  This includes hot lunches and milk money and pizza orders.  The form is partially filled in and weekly the amount is added to the form for processing;. This is typical procedure for when we are back doing hot lunches and milk</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14</a:t>
            </a:fld>
            <a:endParaRPr lang="en-US" altLang="en-US"/>
          </a:p>
        </p:txBody>
      </p:sp>
    </p:spTree>
    <p:extLst>
      <p:ext uri="{BB962C8B-B14F-4D97-AF65-F5344CB8AC3E}">
        <p14:creationId xmlns:p14="http://schemas.microsoft.com/office/powerpoint/2010/main" val="185730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In order to transfer funds from CSC to pay for items purchased,</a:t>
            </a:r>
            <a:r>
              <a:rPr lang="en-US" baseline="0" dirty="0"/>
              <a:t> an Admin 15 form is used.  An </a:t>
            </a:r>
            <a:r>
              <a:rPr lang="en-US" baseline="0" dirty="0" err="1"/>
              <a:t>eg</a:t>
            </a:r>
            <a:r>
              <a:rPr lang="en-US" baseline="0" dirty="0"/>
              <a:t>. Is the CSC has decided to provide $500 toward grade 8 grad.  The admin 15 will indicate the </a:t>
            </a:r>
            <a:r>
              <a:rPr lang="en-US" baseline="0" dirty="0" err="1"/>
              <a:t>subleger</a:t>
            </a:r>
            <a:r>
              <a:rPr lang="en-US" baseline="0" dirty="0"/>
              <a:t> the money will come from (debit) and the </a:t>
            </a:r>
            <a:r>
              <a:rPr lang="en-US" baseline="0" dirty="0" err="1"/>
              <a:t>subledger</a:t>
            </a:r>
            <a:r>
              <a:rPr lang="en-US" baseline="0" dirty="0"/>
              <a:t> to give the money to (credit) Ensure the “reason” section on the admin form has all the details. Once the transfer of funds is done by the bursar or secretary it is attached to the admin form and filed.</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15</a:t>
            </a:fld>
            <a:endParaRPr lang="en-US" altLang="en-US"/>
          </a:p>
        </p:txBody>
      </p:sp>
    </p:spTree>
    <p:extLst>
      <p:ext uri="{BB962C8B-B14F-4D97-AF65-F5344CB8AC3E}">
        <p14:creationId xmlns:p14="http://schemas.microsoft.com/office/powerpoint/2010/main" val="1203207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I encourage you to update the reports on a</a:t>
            </a:r>
            <a:r>
              <a:rPr lang="en-US" baseline="0" dirty="0"/>
              <a:t> regular basis.  This is done by asking the secretary/bursar to run a Sub-ledger Line Item report for CSC type </a:t>
            </a:r>
            <a:r>
              <a:rPr lang="en-US" baseline="0" dirty="0" err="1"/>
              <a:t>sublegers</a:t>
            </a:r>
            <a:r>
              <a:rPr lang="en-US" baseline="0" dirty="0"/>
              <a:t> and analyzing the results and putting it into excel according to the budget and financial plan that was finalized at the beginning of the year.</a:t>
            </a:r>
          </a:p>
          <a:p>
            <a:endParaRPr lang="en-US" baseline="0" dirty="0"/>
          </a:p>
          <a:p>
            <a:r>
              <a:rPr lang="en-US" baseline="0" dirty="0"/>
              <a:t>Usually a report is provided for each CSC meeting, but this may be done and reviewed at any time.</a:t>
            </a:r>
          </a:p>
          <a:p>
            <a:r>
              <a:rPr lang="en-US" baseline="0" dirty="0"/>
              <a:t>The annual report for the entire year must be provided to the board before </a:t>
            </a:r>
            <a:r>
              <a:rPr lang="en-US" baseline="0" dirty="0" err="1"/>
              <a:t>Septemeber</a:t>
            </a:r>
            <a:r>
              <a:rPr lang="en-US" baseline="0" dirty="0"/>
              <a:t> 20</a:t>
            </a:r>
            <a:r>
              <a:rPr lang="en-US" baseline="30000" dirty="0"/>
              <a:t>th</a:t>
            </a:r>
            <a:r>
              <a:rPr lang="en-US" baseline="0" dirty="0"/>
              <a:t> (closest Friday) for year end reporting</a:t>
            </a:r>
          </a:p>
          <a:p>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16</a:t>
            </a:fld>
            <a:endParaRPr lang="en-US" altLang="en-US"/>
          </a:p>
        </p:txBody>
      </p:sp>
    </p:spTree>
    <p:extLst>
      <p:ext uri="{BB962C8B-B14F-4D97-AF65-F5344CB8AC3E}">
        <p14:creationId xmlns:p14="http://schemas.microsoft.com/office/powerpoint/2010/main" val="115549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The</a:t>
            </a:r>
            <a:r>
              <a:rPr lang="en-US" baseline="0" dirty="0"/>
              <a:t> key is to make sure all PEF is kept in a separate </a:t>
            </a:r>
            <a:r>
              <a:rPr lang="en-US" baseline="0" dirty="0" err="1"/>
              <a:t>subledger</a:t>
            </a:r>
            <a:r>
              <a:rPr lang="en-US" baseline="0" dirty="0"/>
              <a:t> account for tracking and clearing outlined on year end reports</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17</a:t>
            </a:fld>
            <a:endParaRPr lang="en-US" altLang="en-US"/>
          </a:p>
        </p:txBody>
      </p:sp>
    </p:spTree>
    <p:extLst>
      <p:ext uri="{BB962C8B-B14F-4D97-AF65-F5344CB8AC3E}">
        <p14:creationId xmlns:p14="http://schemas.microsoft.com/office/powerpoint/2010/main" val="357669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Here is an example of what the print out will look like from the secretary</a:t>
            </a:r>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18</a:t>
            </a:fld>
            <a:endParaRPr lang="en-US" altLang="en-US"/>
          </a:p>
        </p:txBody>
      </p:sp>
    </p:spTree>
    <p:extLst>
      <p:ext uri="{BB962C8B-B14F-4D97-AF65-F5344CB8AC3E}">
        <p14:creationId xmlns:p14="http://schemas.microsoft.com/office/powerpoint/2010/main" val="3261564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To find these templates on line: go to www.ycdsb.ca,</a:t>
            </a:r>
            <a:r>
              <a:rPr lang="en-US" baseline="0" dirty="0"/>
              <a:t> at the bottom you will see under Parents/Students click on Catholic School Council  This will take you to policy 606.  Scroll down to section 3.1.4 and there you will find a link to the templates.  </a:t>
            </a:r>
          </a:p>
          <a:p>
            <a:r>
              <a:rPr lang="en-US" baseline="0" dirty="0"/>
              <a:t>There’s 3 tabs on the bottom: one for plan, one for rev. &amp; exp. And one including </a:t>
            </a:r>
            <a:r>
              <a:rPr lang="en-US" baseline="0" dirty="0" err="1"/>
              <a:t>brd</a:t>
            </a:r>
            <a:r>
              <a:rPr lang="en-US" baseline="0" dirty="0"/>
              <a:t> reg. charity.</a:t>
            </a:r>
          </a:p>
          <a:p>
            <a:r>
              <a:rPr lang="en-US" dirty="0"/>
              <a:t>I encourage you to look at last year’s templates</a:t>
            </a:r>
            <a:r>
              <a:rPr lang="en-US" baseline="0" dirty="0"/>
              <a:t> to see how it was done</a:t>
            </a:r>
          </a:p>
          <a:p>
            <a:endParaRPr lang="en-US" dirty="0"/>
          </a:p>
          <a:p>
            <a:endParaRPr lang="en-US" dirty="0"/>
          </a:p>
          <a:p>
            <a:r>
              <a:rPr lang="en-US" dirty="0"/>
              <a:t>https://docs.google.com/file/d/0B0-HXDw45sKASGlsZ3hudWhXMGs/view?rm=minimal</a:t>
            </a:r>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19</a:t>
            </a:fld>
            <a:endParaRPr lang="en-US" altLang="en-US"/>
          </a:p>
        </p:txBody>
      </p:sp>
    </p:spTree>
    <p:extLst>
      <p:ext uri="{BB962C8B-B14F-4D97-AF65-F5344CB8AC3E}">
        <p14:creationId xmlns:p14="http://schemas.microsoft.com/office/powerpoint/2010/main" val="92799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The policy is outlined on the website .  If</a:t>
            </a:r>
            <a:r>
              <a:rPr lang="en-US" baseline="0" dirty="0"/>
              <a:t> you go to ycdsb.ca and click on trustees across the top, on the right hand side you will see Board Policies &amp; Procedures. Type in search 606 under policy it will pop up .  It outlines the Purpose, Policy Statement and Parameters.   To summarize the main purpose of the CSC is to assist the school to build a relationship between community and the school.  The CSC is an advisory body to the Principal and the Board</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2</a:t>
            </a:fld>
            <a:endParaRPr lang="en-US" altLang="en-US"/>
          </a:p>
        </p:txBody>
      </p:sp>
    </p:spTree>
    <p:extLst>
      <p:ext uri="{BB962C8B-B14F-4D97-AF65-F5344CB8AC3E}">
        <p14:creationId xmlns:p14="http://schemas.microsoft.com/office/powerpoint/2010/main" val="110632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Not all schools are on this, so I’ll just speak to it briefly.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20</a:t>
            </a:fld>
            <a:endParaRPr lang="en-US" altLang="en-US"/>
          </a:p>
        </p:txBody>
      </p:sp>
    </p:spTree>
    <p:extLst>
      <p:ext uri="{BB962C8B-B14F-4D97-AF65-F5344CB8AC3E}">
        <p14:creationId xmlns:p14="http://schemas.microsoft.com/office/powerpoint/2010/main" val="996595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21</a:t>
            </a:fld>
            <a:endParaRPr lang="en-US" altLang="en-US"/>
          </a:p>
        </p:txBody>
      </p:sp>
    </p:spTree>
    <p:extLst>
      <p:ext uri="{BB962C8B-B14F-4D97-AF65-F5344CB8AC3E}">
        <p14:creationId xmlns:p14="http://schemas.microsoft.com/office/powerpoint/2010/main" val="135781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598835-57B3-4776-A878-5B820EA66D54}" type="slidenum">
              <a:rPr lang="en-US" smtClean="0"/>
              <a:t>22</a:t>
            </a:fld>
            <a:endParaRPr lang="en-US"/>
          </a:p>
        </p:txBody>
      </p:sp>
    </p:spTree>
    <p:extLst>
      <p:ext uri="{BB962C8B-B14F-4D97-AF65-F5344CB8AC3E}">
        <p14:creationId xmlns:p14="http://schemas.microsoft.com/office/powerpoint/2010/main" val="219690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598835-57B3-4776-A878-5B820EA66D54}" type="slidenum">
              <a:rPr lang="en-US" smtClean="0"/>
              <a:t>23</a:t>
            </a:fld>
            <a:endParaRPr lang="en-US"/>
          </a:p>
        </p:txBody>
      </p:sp>
    </p:spTree>
    <p:extLst>
      <p:ext uri="{BB962C8B-B14F-4D97-AF65-F5344CB8AC3E}">
        <p14:creationId xmlns:p14="http://schemas.microsoft.com/office/powerpoint/2010/main" val="209155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Some of the parameters include: Must follow all board policies ( good idea to look through them),</a:t>
            </a:r>
            <a:r>
              <a:rPr lang="en-US" baseline="0" dirty="0"/>
              <a:t> spend according to the original plan, used along side curriculum expenses, also keep in mind any funds received are the property of the board.</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3</a:t>
            </a:fld>
            <a:endParaRPr lang="en-US" altLang="en-US"/>
          </a:p>
        </p:txBody>
      </p:sp>
    </p:spTree>
    <p:extLst>
      <p:ext uri="{BB962C8B-B14F-4D97-AF65-F5344CB8AC3E}">
        <p14:creationId xmlns:p14="http://schemas.microsoft.com/office/powerpoint/2010/main" val="5828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Here is a list of the primary</a:t>
            </a:r>
            <a:r>
              <a:rPr lang="en-US" baseline="0" dirty="0"/>
              <a:t> duties of the Treasurer</a:t>
            </a:r>
          </a:p>
          <a:p>
            <a:pPr marL="174982" indent="-174982">
              <a:buFontTx/>
              <a:buChar char="-"/>
            </a:pPr>
            <a:r>
              <a:rPr lang="en-US" baseline="0" dirty="0" err="1"/>
              <a:t>Mgmt</a:t>
            </a:r>
            <a:r>
              <a:rPr lang="en-US" baseline="0" dirty="0"/>
              <a:t> of funds – recent internal audit showed recent deposits need to be adjusted- please double check and triple check</a:t>
            </a:r>
          </a:p>
          <a:p>
            <a:pPr marL="174982" indent="-174982">
              <a:buFontTx/>
              <a:buChar char="-"/>
            </a:pPr>
            <a:r>
              <a:rPr lang="en-US" baseline="0" dirty="0"/>
              <a:t>Deposits accounted for – once again double &amp; triple check</a:t>
            </a:r>
          </a:p>
          <a:p>
            <a:pPr marL="174982" indent="-174982">
              <a:buFontTx/>
              <a:buChar char="-"/>
            </a:pPr>
            <a:r>
              <a:rPr lang="en-US" baseline="0" dirty="0"/>
              <a:t>Confirmed by 2 members of CSC</a:t>
            </a:r>
          </a:p>
          <a:p>
            <a:pPr marL="174982" indent="-174982">
              <a:buFontTx/>
              <a:buChar char="-"/>
            </a:pPr>
            <a:r>
              <a:rPr lang="en-US" baseline="0" dirty="0"/>
              <a:t>Prepare documentation (invoices or Admin 19A) for payment</a:t>
            </a:r>
          </a:p>
          <a:p>
            <a:pPr marL="174982" indent="-174982">
              <a:buFontTx/>
              <a:buChar char="-"/>
            </a:pPr>
            <a:r>
              <a:rPr lang="en-US" baseline="0" dirty="0"/>
              <a:t>Provide variance analysis (budget </a:t>
            </a:r>
            <a:r>
              <a:rPr lang="en-US" baseline="0" dirty="0" err="1"/>
              <a:t>vs</a:t>
            </a:r>
            <a:r>
              <a:rPr lang="en-US" baseline="0" dirty="0"/>
              <a:t> actual) at CSC meetings or when requested</a:t>
            </a:r>
          </a:p>
          <a:p>
            <a:pPr marL="174982" indent="-174982">
              <a:buFontTx/>
              <a:buChar char="-"/>
            </a:pPr>
            <a:r>
              <a:rPr lang="en-US" baseline="0" dirty="0"/>
              <a:t>Filing of all records at the school for review/audit</a:t>
            </a:r>
          </a:p>
          <a:p>
            <a:pPr marL="174982" indent="-174982">
              <a:buFontTx/>
              <a:buChar char="-"/>
            </a:pPr>
            <a:r>
              <a:rPr lang="en-US" baseline="0" dirty="0"/>
              <a:t>Provide full account of funding and spending at AGM and before Sept. 20</a:t>
            </a:r>
            <a:r>
              <a:rPr lang="en-US" baseline="30000" dirty="0"/>
              <a:t>th</a:t>
            </a:r>
            <a:r>
              <a:rPr lang="en-US" baseline="0" dirty="0"/>
              <a:t> to the Board office</a:t>
            </a:r>
          </a:p>
          <a:p>
            <a:pPr marL="174982" indent="-174982">
              <a:buFontTx/>
              <a:buChar char="-"/>
            </a:pPr>
            <a:r>
              <a:rPr lang="en-US" baseline="0" dirty="0"/>
              <a:t>Provide a budget proposal at beginning of the year based on approved spending suggestions</a:t>
            </a:r>
          </a:p>
          <a:p>
            <a:pPr marL="174982" indent="-174982">
              <a:buFontTx/>
              <a:buChar char="-"/>
            </a:pPr>
            <a:r>
              <a:rPr lang="en-US" baseline="0" dirty="0"/>
              <a:t>Including current year keep all records for 7 years</a:t>
            </a:r>
          </a:p>
          <a:p>
            <a:pPr marL="174982" indent="-174982">
              <a:buFontTx/>
              <a:buChar char="-"/>
            </a:pP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4</a:t>
            </a:fld>
            <a:endParaRPr lang="en-US" altLang="en-US"/>
          </a:p>
        </p:txBody>
      </p:sp>
    </p:spTree>
    <p:extLst>
      <p:ext uri="{BB962C8B-B14F-4D97-AF65-F5344CB8AC3E}">
        <p14:creationId xmlns:p14="http://schemas.microsoft.com/office/powerpoint/2010/main" val="393035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Treasurers role specifically is</a:t>
            </a:r>
            <a:r>
              <a:rPr lang="en-US" baseline="0" dirty="0"/>
              <a:t> to ensure the all accounting is accurate in order to comply with accountability and transparency</a:t>
            </a:r>
          </a:p>
          <a:p>
            <a:r>
              <a:rPr lang="en-US" baseline="0" dirty="0"/>
              <a:t>All funds raised and spent to be included in the annual year end report.</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5</a:t>
            </a:fld>
            <a:endParaRPr lang="en-US" altLang="en-US"/>
          </a:p>
        </p:txBody>
      </p:sp>
    </p:spTree>
    <p:extLst>
      <p:ext uri="{BB962C8B-B14F-4D97-AF65-F5344CB8AC3E}">
        <p14:creationId xmlns:p14="http://schemas.microsoft.com/office/powerpoint/2010/main" val="223294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Begin the year with a plan on how to collect funds, keeping in mind not more than 2 major fundraisers on top of hot lunch  &amp; milk (which may</a:t>
            </a:r>
            <a:r>
              <a:rPr lang="en-US" baseline="0" dirty="0"/>
              <a:t> </a:t>
            </a:r>
            <a:r>
              <a:rPr lang="en-US" dirty="0"/>
              <a:t>not be happening this year)</a:t>
            </a:r>
          </a:p>
          <a:p>
            <a:r>
              <a:rPr lang="en-US" dirty="0"/>
              <a:t>Also, keep in mind any fundraising is voluntary (not mandatory)</a:t>
            </a:r>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6</a:t>
            </a:fld>
            <a:endParaRPr lang="en-US" altLang="en-US"/>
          </a:p>
        </p:txBody>
      </p:sp>
    </p:spTree>
    <p:extLst>
      <p:ext uri="{BB962C8B-B14F-4D97-AF65-F5344CB8AC3E}">
        <p14:creationId xmlns:p14="http://schemas.microsoft.com/office/powerpoint/2010/main" val="234898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536575"/>
            <a:ext cx="3576638" cy="2681288"/>
          </a:xfrm>
        </p:spPr>
      </p:sp>
      <p:sp>
        <p:nvSpPr>
          <p:cNvPr id="3" name="Notes Placeholder 2"/>
          <p:cNvSpPr>
            <a:spLocks noGrp="1"/>
          </p:cNvSpPr>
          <p:nvPr>
            <p:ph type="body" idx="1"/>
          </p:nvPr>
        </p:nvSpPr>
        <p:spPr/>
        <p:txBody>
          <a:bodyPr/>
          <a:lstStyle/>
          <a:p>
            <a:r>
              <a:rPr lang="en-US" dirty="0"/>
              <a:t>All events that the CSC have been involved in must be communicated</a:t>
            </a:r>
            <a:r>
              <a:rPr lang="en-US" baseline="0" dirty="0"/>
              <a:t> to parents.</a:t>
            </a:r>
          </a:p>
          <a:p>
            <a:r>
              <a:rPr lang="en-US" baseline="0" dirty="0"/>
              <a:t>Keep in mind that any major capital improvements must first be approved by the SO and Maintenance</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7</a:t>
            </a:fld>
            <a:endParaRPr lang="en-US" altLang="en-US"/>
          </a:p>
        </p:txBody>
      </p:sp>
    </p:spTree>
    <p:extLst>
      <p:ext uri="{BB962C8B-B14F-4D97-AF65-F5344CB8AC3E}">
        <p14:creationId xmlns:p14="http://schemas.microsoft.com/office/powerpoint/2010/main" val="185367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We try to encourage that majority of funds (90%) be used in the same year collected.  Normally less than 10% is to be left over.  We do, however,</a:t>
            </a:r>
            <a:r>
              <a:rPr lang="en-US" baseline="0" dirty="0"/>
              <a:t> suggest that there be $1,000 available for start up costs in the following year. Given the </a:t>
            </a:r>
            <a:r>
              <a:rPr lang="en-US" baseline="0" dirty="0" err="1"/>
              <a:t>covid</a:t>
            </a:r>
            <a:r>
              <a:rPr lang="en-US" baseline="0" dirty="0"/>
              <a:t> situation, our understanding is most school had more than 10% left 2021 year.  We encourage you to use these before raising more funds through fundraisers this current year.</a:t>
            </a:r>
          </a:p>
          <a:p>
            <a:r>
              <a:rPr lang="en-US" baseline="0" dirty="0"/>
              <a:t>The exception to the 10% rule is if it is a major project that will take years to collect.</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8</a:t>
            </a:fld>
            <a:endParaRPr lang="en-US" altLang="en-US"/>
          </a:p>
        </p:txBody>
      </p:sp>
    </p:spTree>
    <p:extLst>
      <p:ext uri="{BB962C8B-B14F-4D97-AF65-F5344CB8AC3E}">
        <p14:creationId xmlns:p14="http://schemas.microsoft.com/office/powerpoint/2010/main" val="138654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536575"/>
            <a:ext cx="3575050" cy="2681288"/>
          </a:xfrm>
        </p:spPr>
      </p:sp>
      <p:sp>
        <p:nvSpPr>
          <p:cNvPr id="3" name="Notes Placeholder 2"/>
          <p:cNvSpPr>
            <a:spLocks noGrp="1"/>
          </p:cNvSpPr>
          <p:nvPr>
            <p:ph type="body" idx="1"/>
          </p:nvPr>
        </p:nvSpPr>
        <p:spPr/>
        <p:txBody>
          <a:bodyPr/>
          <a:lstStyle/>
          <a:p>
            <a:r>
              <a:rPr lang="en-US" dirty="0"/>
              <a:t>Anyone following</a:t>
            </a:r>
            <a:r>
              <a:rPr lang="en-US" baseline="0" dirty="0"/>
              <a:t> the Principals direction is covered for liability under the Boards insurance policy.  This means as long as something has been given the OK by the Principal you will be covered and can not be held responsible for your actions if there is ever a lawsuit.</a:t>
            </a:r>
            <a:endParaRPr lang="en-US" dirty="0"/>
          </a:p>
        </p:txBody>
      </p:sp>
      <p:sp>
        <p:nvSpPr>
          <p:cNvPr id="4" name="Slide Number Placeholder 3"/>
          <p:cNvSpPr>
            <a:spLocks noGrp="1"/>
          </p:cNvSpPr>
          <p:nvPr>
            <p:ph type="sldNum" sz="quarter" idx="10"/>
          </p:nvPr>
        </p:nvSpPr>
        <p:spPr/>
        <p:txBody>
          <a:bodyPr/>
          <a:lstStyle/>
          <a:p>
            <a:pPr>
              <a:defRPr/>
            </a:pPr>
            <a:fld id="{5291D832-6324-4334-98F3-CE822E023BDF}" type="slidenum">
              <a:rPr lang="en-US" altLang="en-US" smtClean="0"/>
              <a:pPr>
                <a:defRPr/>
              </a:pPr>
              <a:t>9</a:t>
            </a:fld>
            <a:endParaRPr lang="en-US" altLang="en-US"/>
          </a:p>
        </p:txBody>
      </p:sp>
    </p:spTree>
    <p:extLst>
      <p:ext uri="{BB962C8B-B14F-4D97-AF65-F5344CB8AC3E}">
        <p14:creationId xmlns:p14="http://schemas.microsoft.com/office/powerpoint/2010/main" val="1004402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81" y="1463616"/>
            <a:ext cx="8854281" cy="1470025"/>
          </a:xfrm>
        </p:spPr>
        <p:txBody>
          <a:bodyPr/>
          <a:lstStyle>
            <a:lvl1pPr>
              <a:defRPr>
                <a:solidFill>
                  <a:srgbClr val="002D71"/>
                </a:solidFill>
              </a:defRPr>
            </a:lvl1pPr>
          </a:lstStyle>
          <a:p>
            <a:r>
              <a:rPr lang="en-US" dirty="0"/>
              <a:t>Click to edit Master title style</a:t>
            </a:r>
          </a:p>
        </p:txBody>
      </p:sp>
      <p:sp>
        <p:nvSpPr>
          <p:cNvPr id="3" name="Subtitle 2"/>
          <p:cNvSpPr>
            <a:spLocks noGrp="1"/>
          </p:cNvSpPr>
          <p:nvPr>
            <p:ph type="subTitle" idx="1"/>
          </p:nvPr>
        </p:nvSpPr>
        <p:spPr>
          <a:xfrm>
            <a:off x="157181" y="3110325"/>
            <a:ext cx="8854281" cy="62772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EA8EC84-C4BD-0F48-AD92-A084C702216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23B79-0B74-5C45-9902-764768D72AF2}" type="slidenum">
              <a:rPr lang="en-US" smtClean="0"/>
              <a:t>‹#›</a:t>
            </a:fld>
            <a:endParaRPr lang="en-US"/>
          </a:p>
        </p:txBody>
      </p:sp>
      <p:pic>
        <p:nvPicPr>
          <p:cNvPr id="7" name="Picture 6"/>
          <p:cNvPicPr>
            <a:picLocks noChangeAspect="1"/>
          </p:cNvPicPr>
          <p:nvPr userDrawn="1"/>
        </p:nvPicPr>
        <p:blipFill>
          <a:blip r:embed="rId2"/>
          <a:stretch>
            <a:fillRect/>
          </a:stretch>
        </p:blipFill>
        <p:spPr>
          <a:xfrm rot="16200000">
            <a:off x="4221246" y="-4224972"/>
            <a:ext cx="760551" cy="9203036"/>
          </a:xfrm>
          <a:prstGeom prst="rect">
            <a:avLst/>
          </a:prstGeom>
        </p:spPr>
      </p:pic>
      <p:pic>
        <p:nvPicPr>
          <p:cNvPr id="11" name="Picture 10" descr="Logo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498" y="5788595"/>
            <a:ext cx="787846" cy="932880"/>
          </a:xfrm>
          <a:prstGeom prst="rect">
            <a:avLst/>
          </a:prstGeom>
        </p:spPr>
      </p:pic>
    </p:spTree>
    <p:extLst>
      <p:ext uri="{BB962C8B-B14F-4D97-AF65-F5344CB8AC3E}">
        <p14:creationId xmlns:p14="http://schemas.microsoft.com/office/powerpoint/2010/main" val="279012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Title 1"/>
          <p:cNvSpPr>
            <a:spLocks noGrp="1"/>
          </p:cNvSpPr>
          <p:nvPr>
            <p:ph type="ctrTitle"/>
          </p:nvPr>
        </p:nvSpPr>
        <p:spPr>
          <a:xfrm>
            <a:off x="157181" y="3633733"/>
            <a:ext cx="8854281" cy="1470025"/>
          </a:xfrm>
        </p:spPr>
        <p:txBody>
          <a:bodyPr/>
          <a:lstStyle>
            <a:lvl1pPr>
              <a:defRPr>
                <a:solidFill>
                  <a:srgbClr val="002D71"/>
                </a:solidFill>
              </a:defRPr>
            </a:lvl1pPr>
          </a:lstStyle>
          <a:p>
            <a:r>
              <a:rPr lang="en-US" dirty="0"/>
              <a:t>Click to edit Master title style</a:t>
            </a:r>
          </a:p>
        </p:txBody>
      </p:sp>
      <p:sp>
        <p:nvSpPr>
          <p:cNvPr id="10" name="Subtitle 2"/>
          <p:cNvSpPr>
            <a:spLocks noGrp="1"/>
          </p:cNvSpPr>
          <p:nvPr>
            <p:ph type="subTitle" idx="1"/>
          </p:nvPr>
        </p:nvSpPr>
        <p:spPr>
          <a:xfrm>
            <a:off x="157181" y="4835600"/>
            <a:ext cx="8854281" cy="62772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Date Placeholder 3"/>
          <p:cNvSpPr>
            <a:spLocks noGrp="1"/>
          </p:cNvSpPr>
          <p:nvPr>
            <p:ph type="dt" sz="half" idx="10"/>
          </p:nvPr>
        </p:nvSpPr>
        <p:spPr>
          <a:xfrm>
            <a:off x="457200" y="6356350"/>
            <a:ext cx="2133600" cy="365125"/>
          </a:xfrm>
        </p:spPr>
        <p:txBody>
          <a:bodyPr/>
          <a:lstStyle/>
          <a:p>
            <a:fld id="{4EA8EC84-C4BD-0F48-AD92-A084C702216A}" type="datetimeFigureOut">
              <a:rPr lang="en-US" smtClean="0"/>
              <a:t>11/9/2023</a:t>
            </a:fld>
            <a:endParaRPr lang="en-US"/>
          </a:p>
        </p:txBody>
      </p:sp>
      <p:sp>
        <p:nvSpPr>
          <p:cNvPr id="13" name="Footer Placeholder 4"/>
          <p:cNvSpPr>
            <a:spLocks noGrp="1"/>
          </p:cNvSpPr>
          <p:nvPr>
            <p:ph type="ftr" sz="quarter" idx="11"/>
          </p:nvPr>
        </p:nvSpPr>
        <p:spPr>
          <a:xfrm>
            <a:off x="3124200" y="6356350"/>
            <a:ext cx="2895600" cy="365125"/>
          </a:xfrm>
        </p:spPr>
        <p:txBody>
          <a:bodyPr/>
          <a:lstStyle/>
          <a:p>
            <a:endParaRPr lang="en-US"/>
          </a:p>
        </p:txBody>
      </p:sp>
      <p:sp>
        <p:nvSpPr>
          <p:cNvPr id="14" name="Slide Number Placeholder 5"/>
          <p:cNvSpPr>
            <a:spLocks noGrp="1"/>
          </p:cNvSpPr>
          <p:nvPr>
            <p:ph type="sldNum" sz="quarter" idx="12"/>
          </p:nvPr>
        </p:nvSpPr>
        <p:spPr>
          <a:xfrm>
            <a:off x="6553200" y="6356350"/>
            <a:ext cx="2133600" cy="365125"/>
          </a:xfrm>
        </p:spPr>
        <p:txBody>
          <a:bodyPr/>
          <a:lstStyle/>
          <a:p>
            <a:fld id="{8F823B79-0B74-5C45-9902-764768D72AF2}" type="slidenum">
              <a:rPr lang="en-US" smtClean="0"/>
              <a:t>‹#›</a:t>
            </a:fld>
            <a:endParaRPr lang="en-US"/>
          </a:p>
        </p:txBody>
      </p:sp>
      <p:pic>
        <p:nvPicPr>
          <p:cNvPr id="15" name="Picture 14"/>
          <p:cNvPicPr>
            <a:picLocks noChangeAspect="1"/>
          </p:cNvPicPr>
          <p:nvPr userDrawn="1"/>
        </p:nvPicPr>
        <p:blipFill>
          <a:blip r:embed="rId2"/>
          <a:stretch>
            <a:fillRect/>
          </a:stretch>
        </p:blipFill>
        <p:spPr>
          <a:xfrm rot="16200000">
            <a:off x="4221246" y="-1674481"/>
            <a:ext cx="760551" cy="9203036"/>
          </a:xfrm>
          <a:prstGeom prst="rect">
            <a:avLst/>
          </a:prstGeom>
        </p:spPr>
      </p:pic>
      <p:pic>
        <p:nvPicPr>
          <p:cNvPr id="16" name="Picture 15" descr="Logo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498" y="5788595"/>
            <a:ext cx="787846" cy="932880"/>
          </a:xfrm>
          <a:prstGeom prst="rect">
            <a:avLst/>
          </a:prstGeom>
        </p:spPr>
      </p:pic>
      <p:sp>
        <p:nvSpPr>
          <p:cNvPr id="18" name="Picture Placeholder 17"/>
          <p:cNvSpPr>
            <a:spLocks noGrp="1"/>
          </p:cNvSpPr>
          <p:nvPr>
            <p:ph type="pic" sz="quarter" idx="13" hasCustomPrompt="1"/>
          </p:nvPr>
        </p:nvSpPr>
        <p:spPr>
          <a:xfrm>
            <a:off x="3" y="1"/>
            <a:ext cx="9143997" cy="2546350"/>
          </a:xfrm>
        </p:spPr>
        <p:txBody>
          <a:bodyPr/>
          <a:lstStyle>
            <a:lvl1pPr>
              <a:defRPr baseline="0"/>
            </a:lvl1pPr>
          </a:lstStyle>
          <a:p>
            <a:r>
              <a:rPr lang="en-US" dirty="0"/>
              <a:t>Insert image</a:t>
            </a:r>
          </a:p>
        </p:txBody>
      </p:sp>
    </p:spTree>
    <p:extLst>
      <p:ext uri="{BB962C8B-B14F-4D97-AF65-F5344CB8AC3E}">
        <p14:creationId xmlns:p14="http://schemas.microsoft.com/office/powerpoint/2010/main" val="225002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p:cNvSpPr/>
          <p:nvPr userDrawn="1"/>
        </p:nvSpPr>
        <p:spPr>
          <a:xfrm>
            <a:off x="0" y="0"/>
            <a:ext cx="9150287" cy="1073150"/>
          </a:xfrm>
          <a:prstGeom prst="rect">
            <a:avLst/>
          </a:prstGeom>
          <a:solidFill>
            <a:srgbClr val="002D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stretch>
            <a:fillRect/>
          </a:stretch>
        </p:blipFill>
        <p:spPr>
          <a:xfrm>
            <a:off x="-56585" y="6537262"/>
            <a:ext cx="9206872" cy="333312"/>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EA8EC84-C4BD-0F48-AD92-A084C702216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23B79-0B74-5C45-9902-764768D72AF2}" type="slidenum">
              <a:rPr lang="en-US" smtClean="0"/>
              <a:t>‹#›</a:t>
            </a:fld>
            <a:endParaRPr lang="en-US"/>
          </a:p>
        </p:txBody>
      </p:sp>
      <p:pic>
        <p:nvPicPr>
          <p:cNvPr id="18" name="Picture 17"/>
          <p:cNvPicPr>
            <a:picLocks noChangeAspect="1"/>
          </p:cNvPicPr>
          <p:nvPr userDrawn="1"/>
        </p:nvPicPr>
        <p:blipFill>
          <a:blip r:embed="rId3"/>
          <a:stretch>
            <a:fillRect/>
          </a:stretch>
        </p:blipFill>
        <p:spPr>
          <a:xfrm>
            <a:off x="166881" y="177933"/>
            <a:ext cx="589710" cy="698859"/>
          </a:xfrm>
          <a:prstGeom prst="rect">
            <a:avLst/>
          </a:prstGeom>
        </p:spPr>
      </p:pic>
      <p:sp>
        <p:nvSpPr>
          <p:cNvPr id="10" name="Title 1"/>
          <p:cNvSpPr>
            <a:spLocks noGrp="1"/>
          </p:cNvSpPr>
          <p:nvPr>
            <p:ph type="title" hasCustomPrompt="1"/>
          </p:nvPr>
        </p:nvSpPr>
        <p:spPr>
          <a:xfrm>
            <a:off x="457200" y="177933"/>
            <a:ext cx="8229600" cy="698859"/>
          </a:xfrm>
        </p:spPr>
        <p:txBody>
          <a:bodyPr anchor="ctr" anchorCtr="0">
            <a:normAutofit/>
          </a:bodyPr>
          <a:lstStyle>
            <a:lvl1pPr>
              <a:defRPr sz="2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7783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50287" cy="1073150"/>
          </a:xfrm>
          <a:prstGeom prst="rect">
            <a:avLst/>
          </a:prstGeom>
          <a:solidFill>
            <a:srgbClr val="002D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56585" y="6537262"/>
            <a:ext cx="9206872" cy="333312"/>
          </a:xfrm>
          <a:prstGeom prst="rect">
            <a:avLst/>
          </a:prstGeom>
        </p:spPr>
      </p:pic>
      <p:pic>
        <p:nvPicPr>
          <p:cNvPr id="10" name="Picture 9"/>
          <p:cNvPicPr>
            <a:picLocks noChangeAspect="1"/>
          </p:cNvPicPr>
          <p:nvPr userDrawn="1"/>
        </p:nvPicPr>
        <p:blipFill>
          <a:blip r:embed="rId3"/>
          <a:stretch>
            <a:fillRect/>
          </a:stretch>
        </p:blipFill>
        <p:spPr>
          <a:xfrm>
            <a:off x="166881" y="177933"/>
            <a:ext cx="589710" cy="698859"/>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8EC84-C4BD-0F48-AD92-A084C702216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23B79-0B74-5C45-9902-764768D72AF2}" type="slidenum">
              <a:rPr lang="en-US" smtClean="0"/>
              <a:t>‹#›</a:t>
            </a:fld>
            <a:endParaRPr lang="en-US"/>
          </a:p>
        </p:txBody>
      </p:sp>
      <p:sp>
        <p:nvSpPr>
          <p:cNvPr id="12" name="Title 1"/>
          <p:cNvSpPr>
            <a:spLocks noGrp="1"/>
          </p:cNvSpPr>
          <p:nvPr>
            <p:ph type="title" hasCustomPrompt="1"/>
          </p:nvPr>
        </p:nvSpPr>
        <p:spPr>
          <a:xfrm>
            <a:off x="457200" y="177933"/>
            <a:ext cx="8229600" cy="698859"/>
          </a:xfrm>
        </p:spPr>
        <p:txBody>
          <a:bodyPr anchor="ctr" anchorCtr="0">
            <a:normAutofit/>
          </a:bodyPr>
          <a:lstStyle>
            <a:lvl1pPr>
              <a:defRPr sz="2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3169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50287" cy="1073150"/>
          </a:xfrm>
          <a:prstGeom prst="rect">
            <a:avLst/>
          </a:prstGeom>
          <a:solidFill>
            <a:srgbClr val="002D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6585" y="6537262"/>
            <a:ext cx="9206872" cy="333312"/>
          </a:xfrm>
          <a:prstGeom prst="rect">
            <a:avLst/>
          </a:prstGeom>
        </p:spPr>
      </p:pic>
      <p:pic>
        <p:nvPicPr>
          <p:cNvPr id="8" name="Picture 7"/>
          <p:cNvPicPr>
            <a:picLocks noChangeAspect="1"/>
          </p:cNvPicPr>
          <p:nvPr userDrawn="1"/>
        </p:nvPicPr>
        <p:blipFill>
          <a:blip r:embed="rId3"/>
          <a:stretch>
            <a:fillRect/>
          </a:stretch>
        </p:blipFill>
        <p:spPr>
          <a:xfrm>
            <a:off x="166881" y="177933"/>
            <a:ext cx="589710" cy="698859"/>
          </a:xfrm>
          <a:prstGeom prst="rect">
            <a:avLst/>
          </a:prstGeom>
        </p:spPr>
      </p:pic>
      <p:sp>
        <p:nvSpPr>
          <p:cNvPr id="3" name="Date Placeholder 2"/>
          <p:cNvSpPr>
            <a:spLocks noGrp="1"/>
          </p:cNvSpPr>
          <p:nvPr>
            <p:ph type="dt" sz="half" idx="10"/>
          </p:nvPr>
        </p:nvSpPr>
        <p:spPr/>
        <p:txBody>
          <a:bodyPr/>
          <a:lstStyle/>
          <a:p>
            <a:fld id="{4EA8EC84-C4BD-0F48-AD92-A084C702216A}"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23B79-0B74-5C45-9902-764768D72AF2}" type="slidenum">
              <a:rPr lang="en-US" smtClean="0"/>
              <a:t>‹#›</a:t>
            </a:fld>
            <a:endParaRPr lang="en-US"/>
          </a:p>
        </p:txBody>
      </p:sp>
      <p:sp>
        <p:nvSpPr>
          <p:cNvPr id="10" name="Title 1"/>
          <p:cNvSpPr>
            <a:spLocks noGrp="1"/>
          </p:cNvSpPr>
          <p:nvPr>
            <p:ph type="title" hasCustomPrompt="1"/>
          </p:nvPr>
        </p:nvSpPr>
        <p:spPr>
          <a:xfrm>
            <a:off x="457200" y="177933"/>
            <a:ext cx="8229600" cy="698859"/>
          </a:xfrm>
        </p:spPr>
        <p:txBody>
          <a:bodyPr anchor="ctr" anchorCtr="0">
            <a:normAutofit/>
          </a:bodyPr>
          <a:lstStyle>
            <a:lvl1pPr>
              <a:defRPr sz="2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0504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6585" y="6537262"/>
            <a:ext cx="9206872" cy="333312"/>
          </a:xfrm>
          <a:prstGeom prst="rect">
            <a:avLst/>
          </a:prstGeom>
        </p:spPr>
      </p:pic>
      <p:sp>
        <p:nvSpPr>
          <p:cNvPr id="2" name="Date Placeholder 1"/>
          <p:cNvSpPr>
            <a:spLocks noGrp="1"/>
          </p:cNvSpPr>
          <p:nvPr>
            <p:ph type="dt" sz="half" idx="10"/>
          </p:nvPr>
        </p:nvSpPr>
        <p:spPr/>
        <p:txBody>
          <a:bodyPr/>
          <a:lstStyle/>
          <a:p>
            <a:fld id="{4EA8EC84-C4BD-0F48-AD92-A084C702216A}"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23B79-0B74-5C45-9902-764768D72AF2}" type="slidenum">
              <a:rPr lang="en-US" smtClean="0"/>
              <a:t>‹#›</a:t>
            </a:fld>
            <a:endParaRPr lang="en-US"/>
          </a:p>
        </p:txBody>
      </p:sp>
    </p:spTree>
    <p:extLst>
      <p:ext uri="{BB962C8B-B14F-4D97-AF65-F5344CB8AC3E}">
        <p14:creationId xmlns:p14="http://schemas.microsoft.com/office/powerpoint/2010/main" val="3468287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8EC84-C4BD-0F48-AD92-A084C702216A}" type="datetimeFigureOut">
              <a:rPr lang="en-US" smtClean="0"/>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23B79-0B74-5C45-9902-764768D72AF2}" type="slidenum">
              <a:rPr lang="en-US" smtClean="0"/>
              <a:t>‹#›</a:t>
            </a:fld>
            <a:endParaRPr lang="en-US"/>
          </a:p>
        </p:txBody>
      </p:sp>
    </p:spTree>
    <p:extLst>
      <p:ext uri="{BB962C8B-B14F-4D97-AF65-F5344CB8AC3E}">
        <p14:creationId xmlns:p14="http://schemas.microsoft.com/office/powerpoint/2010/main" val="364018959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4" r:id="rId5"/>
    <p:sldLayoutId id="2147483655" r:id="rId6"/>
  </p:sldLayoutIdLst>
  <p:txStyles>
    <p:titleStyle>
      <a:lvl1pPr algn="ctr" defTabSz="457200" rtl="0" eaLnBrk="1" latinLnBrk="0" hangingPunct="1">
        <a:spcBef>
          <a:spcPct val="0"/>
        </a:spcBef>
        <a:buNone/>
        <a:defRPr sz="4400" b="0"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cindy.smith@ycdsb.c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a:defRPr/>
            </a:pPr>
            <a:r>
              <a:rPr lang="en-US" altLang="en-US" dirty="0"/>
              <a:t>New School Council Treasurers</a:t>
            </a:r>
          </a:p>
        </p:txBody>
      </p:sp>
      <p:sp>
        <p:nvSpPr>
          <p:cNvPr id="5123" name="Subtitle 2"/>
          <p:cNvSpPr>
            <a:spLocks noGrp="1"/>
          </p:cNvSpPr>
          <p:nvPr>
            <p:ph type="subTitle" idx="1"/>
          </p:nvPr>
        </p:nvSpPr>
        <p:spPr>
          <a:xfrm>
            <a:off x="533400" y="3244361"/>
            <a:ext cx="7854950" cy="1617785"/>
          </a:xfrm>
        </p:spPr>
        <p:txBody>
          <a:bodyPr/>
          <a:lstStyle/>
          <a:p>
            <a:r>
              <a:rPr lang="en-US" altLang="en-US" dirty="0"/>
              <a:t>Workshop – November 9th, 2023</a:t>
            </a:r>
          </a:p>
          <a:p>
            <a:endParaRPr lang="en-US" altLang="en-US" dirty="0"/>
          </a:p>
          <a:p>
            <a:endParaRPr lang="en-US"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z="3692"/>
              <a:t>Board’s Registered Charity Program</a:t>
            </a:r>
            <a:endParaRPr lang="en-US"/>
          </a:p>
        </p:txBody>
      </p:sp>
      <p:sp>
        <p:nvSpPr>
          <p:cNvPr id="3" name="Content Placeholder 2"/>
          <p:cNvSpPr>
            <a:spLocks noGrp="1"/>
          </p:cNvSpPr>
          <p:nvPr>
            <p:ph idx="1"/>
          </p:nvPr>
        </p:nvSpPr>
        <p:spPr/>
        <p:txBody>
          <a:bodyPr>
            <a:normAutofit fontScale="92500" lnSpcReduction="10000"/>
          </a:bodyPr>
          <a:lstStyle/>
          <a:p>
            <a:pPr marL="253225" indent="-253225">
              <a:buClr>
                <a:schemeClr val="accent3"/>
              </a:buClr>
              <a:buFont typeface="Wingdings 2"/>
              <a:buChar char=""/>
              <a:defRPr/>
            </a:pPr>
            <a:r>
              <a:rPr lang="en-US" dirty="0"/>
              <a:t>A major fundraiser may be the solicitation of donations through the Board’s Registered Charity Program.</a:t>
            </a:r>
          </a:p>
          <a:p>
            <a:pPr marL="253225" indent="-253225">
              <a:buClr>
                <a:schemeClr val="accent3"/>
              </a:buClr>
              <a:buFont typeface="Wingdings 2"/>
              <a:buChar char=""/>
              <a:defRPr/>
            </a:pPr>
            <a:r>
              <a:rPr lang="en-US" dirty="0"/>
              <a:t>Approval from Accounting </a:t>
            </a:r>
            <a:r>
              <a:rPr lang="en-US" dirty="0" err="1"/>
              <a:t>Dept</a:t>
            </a:r>
            <a:r>
              <a:rPr lang="en-US" dirty="0"/>
              <a:t> is required prior to promoting event.  </a:t>
            </a:r>
          </a:p>
          <a:p>
            <a:pPr marL="253225" indent="-253225">
              <a:buClr>
                <a:schemeClr val="accent3"/>
              </a:buClr>
              <a:buFont typeface="Wingdings 2"/>
              <a:buChar char=""/>
              <a:defRPr/>
            </a:pPr>
            <a:r>
              <a:rPr lang="en-US" dirty="0"/>
              <a:t>Donations must be voluntary without any expectation of benefit to the donor.  </a:t>
            </a:r>
          </a:p>
          <a:p>
            <a:pPr marL="253225" indent="-253225">
              <a:buClr>
                <a:schemeClr val="accent3"/>
              </a:buClr>
              <a:buFont typeface="Wingdings 2"/>
              <a:buChar char=""/>
              <a:defRPr/>
            </a:pPr>
            <a:r>
              <a:rPr lang="en-US" dirty="0"/>
              <a:t>Funds deposited to Registered charity bank account at the Board and used to reimburse expenditures.</a:t>
            </a:r>
            <a:endParaRPr lang="en-US" sz="2585"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545123"/>
            <a:ext cx="7772400" cy="1055077"/>
          </a:xfrm>
        </p:spPr>
        <p:txBody>
          <a:bodyPr/>
          <a:lstStyle/>
          <a:p>
            <a:r>
              <a:rPr lang="en-US" altLang="en-US" sz="2954"/>
              <a:t>Catholic School Council Finance Procedures</a:t>
            </a:r>
          </a:p>
        </p:txBody>
      </p:sp>
      <p:sp>
        <p:nvSpPr>
          <p:cNvPr id="14339" name="Content Placeholder 2"/>
          <p:cNvSpPr>
            <a:spLocks noGrp="1"/>
          </p:cNvSpPr>
          <p:nvPr>
            <p:ph idx="1"/>
          </p:nvPr>
        </p:nvSpPr>
        <p:spPr>
          <a:xfrm>
            <a:off x="609600" y="1600200"/>
            <a:ext cx="8305800" cy="4642338"/>
          </a:xfrm>
        </p:spPr>
        <p:txBody>
          <a:bodyPr>
            <a:normAutofit lnSpcReduction="10000"/>
          </a:bodyPr>
          <a:lstStyle/>
          <a:p>
            <a:pPr marL="527552" lvl="1" indent="0">
              <a:buNone/>
            </a:pPr>
            <a:r>
              <a:rPr lang="en-US" altLang="en-US" sz="2123" dirty="0"/>
              <a:t>Deposits </a:t>
            </a:r>
          </a:p>
          <a:p>
            <a:pPr lvl="2"/>
            <a:r>
              <a:rPr lang="en-US" altLang="en-US" sz="2123" dirty="0"/>
              <a:t>Counted by volunteer committee (two or more)</a:t>
            </a:r>
          </a:p>
          <a:p>
            <a:pPr lvl="2"/>
            <a:r>
              <a:rPr lang="en-US" altLang="en-US" sz="2123" dirty="0"/>
              <a:t>Counted on school premises</a:t>
            </a:r>
          </a:p>
          <a:p>
            <a:pPr lvl="2"/>
            <a:r>
              <a:rPr lang="en-US" altLang="en-US" sz="2123" dirty="0"/>
              <a:t>Bank Deposit Slip (Admin 11) is completed &amp; signed by fund counters and Treasurer</a:t>
            </a:r>
          </a:p>
          <a:p>
            <a:pPr lvl="2"/>
            <a:r>
              <a:rPr lang="en-US" altLang="en-US" sz="2123" dirty="0"/>
              <a:t>Bundle deposit slip with </a:t>
            </a:r>
            <a:r>
              <a:rPr lang="en-US" altLang="en-US" sz="2123" dirty="0" err="1"/>
              <a:t>cheques</a:t>
            </a:r>
            <a:r>
              <a:rPr lang="en-US" altLang="en-US" sz="2123" dirty="0"/>
              <a:t>/cash and is delivered to the School Office </a:t>
            </a:r>
          </a:p>
          <a:p>
            <a:pPr lvl="2"/>
            <a:r>
              <a:rPr lang="en-US" altLang="en-US" sz="2123" dirty="0"/>
              <a:t>Sr. Secretary/Bursar stores the bundle in the school safe until next step in processing occurs</a:t>
            </a:r>
          </a:p>
          <a:p>
            <a:pPr lvl="2"/>
            <a:r>
              <a:rPr lang="en-US" altLang="en-US" sz="2123" dirty="0"/>
              <a:t>Sr. Secretary/Bursar posts the deposit (based on the Admin 11 completed – does not re-count the funds) into SAP and takes SAP deposit printout and the bundle to the bank.</a:t>
            </a:r>
          </a:p>
          <a:p>
            <a:pPr lvl="2"/>
            <a:endParaRPr lang="en-US" altLang="en-US" dirty="0"/>
          </a:p>
          <a:p>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545123"/>
            <a:ext cx="7772400" cy="1055077"/>
          </a:xfrm>
        </p:spPr>
        <p:txBody>
          <a:bodyPr/>
          <a:lstStyle/>
          <a:p>
            <a:r>
              <a:rPr lang="en-US" altLang="en-US" sz="2954"/>
              <a:t>Catholic School Council Finance Procedures</a:t>
            </a:r>
          </a:p>
        </p:txBody>
      </p:sp>
      <p:sp>
        <p:nvSpPr>
          <p:cNvPr id="15363" name="Content Placeholder 2"/>
          <p:cNvSpPr>
            <a:spLocks noGrp="1"/>
          </p:cNvSpPr>
          <p:nvPr>
            <p:ph idx="1"/>
          </p:nvPr>
        </p:nvSpPr>
        <p:spPr>
          <a:xfrm>
            <a:off x="609600" y="1600200"/>
            <a:ext cx="8305800" cy="4642338"/>
          </a:xfrm>
        </p:spPr>
        <p:txBody>
          <a:bodyPr/>
          <a:lstStyle/>
          <a:p>
            <a:pPr marL="527552" lvl="1" indent="0">
              <a:buNone/>
            </a:pPr>
            <a:r>
              <a:rPr lang="en-US" altLang="en-US" dirty="0"/>
              <a:t>Deposits (</a:t>
            </a:r>
            <a:r>
              <a:rPr lang="en-US" altLang="en-US" dirty="0" err="1"/>
              <a:t>cont</a:t>
            </a:r>
            <a:r>
              <a:rPr lang="en-US" altLang="en-US" dirty="0"/>
              <a:t>)</a:t>
            </a:r>
          </a:p>
          <a:p>
            <a:pPr lvl="2"/>
            <a:r>
              <a:rPr lang="en-US" altLang="en-US" sz="2215" dirty="0"/>
              <a:t>Sr. Secretary/Bursar files the SAP deposit printout attached with Admin 11 with the school records in the standard manner</a:t>
            </a:r>
          </a:p>
          <a:p>
            <a:pPr lvl="2"/>
            <a:r>
              <a:rPr lang="en-US" altLang="en-US" sz="2215" dirty="0"/>
              <a:t>All funds must be deposited to the school bank account.   </a:t>
            </a:r>
          </a:p>
          <a:p>
            <a:pPr lvl="2"/>
            <a:r>
              <a:rPr lang="en-US" altLang="en-US" sz="2215" dirty="0"/>
              <a:t>Cash received must also be deposited.  It is inappropriate to spend cash that has been collected.</a:t>
            </a:r>
          </a:p>
          <a:p>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438150"/>
            <a:ext cx="8534400" cy="1055077"/>
          </a:xfrm>
        </p:spPr>
        <p:txBody>
          <a:bodyPr/>
          <a:lstStyle/>
          <a:p>
            <a:r>
              <a:rPr lang="en-US" altLang="en-US" sz="2954"/>
              <a:t>Catholic School Council Finance Procedures</a:t>
            </a:r>
          </a:p>
        </p:txBody>
      </p:sp>
      <p:sp>
        <p:nvSpPr>
          <p:cNvPr id="21507" name="Content Placeholder 2"/>
          <p:cNvSpPr>
            <a:spLocks noGrp="1"/>
          </p:cNvSpPr>
          <p:nvPr>
            <p:ph idx="1"/>
          </p:nvPr>
        </p:nvSpPr>
        <p:spPr>
          <a:xfrm>
            <a:off x="228600" y="1459523"/>
            <a:ext cx="8686800" cy="4923692"/>
          </a:xfrm>
        </p:spPr>
        <p:txBody>
          <a:bodyPr>
            <a:normAutofit fontScale="85000" lnSpcReduction="20000"/>
          </a:bodyPr>
          <a:lstStyle/>
          <a:p>
            <a:pPr marL="527552" lvl="1" indent="0">
              <a:buNone/>
              <a:defRPr/>
            </a:pPr>
            <a:r>
              <a:rPr lang="en-US" altLang="en-US" dirty="0" err="1"/>
              <a:t>Cheques</a:t>
            </a:r>
            <a:r>
              <a:rPr lang="en-US" altLang="en-US" dirty="0"/>
              <a:t> </a:t>
            </a:r>
          </a:p>
          <a:p>
            <a:pPr lvl="2" indent="-227902">
              <a:buFont typeface="Wingdings 2"/>
              <a:buChar char=""/>
              <a:defRPr/>
            </a:pPr>
            <a:r>
              <a:rPr lang="en-US" altLang="en-US" sz="2215" dirty="0"/>
              <a:t>Treasurer obtains original detailed receipts/invoices</a:t>
            </a:r>
          </a:p>
          <a:p>
            <a:pPr lvl="2" indent="-227902">
              <a:buFont typeface="Wingdings 2"/>
              <a:buChar char=""/>
              <a:defRPr/>
            </a:pPr>
            <a:r>
              <a:rPr lang="en-US" altLang="en-US" sz="2215" dirty="0"/>
              <a:t>Treasurer completes and signs an Admin 14 form (</a:t>
            </a:r>
            <a:r>
              <a:rPr lang="en-US" altLang="en-US" sz="2215" dirty="0" err="1"/>
              <a:t>Cheque</a:t>
            </a:r>
            <a:r>
              <a:rPr lang="en-US" altLang="en-US" sz="2215" dirty="0"/>
              <a:t> Requisition) and attaches the originals (Admin 14 may also need Council Chair signature – this is decided by Council)</a:t>
            </a:r>
          </a:p>
          <a:p>
            <a:pPr lvl="2" indent="-227902">
              <a:buFont typeface="Wingdings 2"/>
              <a:buChar char=""/>
              <a:defRPr/>
            </a:pPr>
            <a:r>
              <a:rPr lang="en-US" altLang="en-US" sz="2215" dirty="0"/>
              <a:t>Submits the Admin 14 and originals to the School Office for Principal’s signature</a:t>
            </a:r>
          </a:p>
          <a:p>
            <a:pPr lvl="2" indent="-227902">
              <a:buFont typeface="Wingdings 2"/>
              <a:buChar char=""/>
              <a:defRPr/>
            </a:pPr>
            <a:r>
              <a:rPr lang="en-US" altLang="en-US" sz="2215" dirty="0"/>
              <a:t>Sr. Secretary/Bursar prepares and distributes the school </a:t>
            </a:r>
            <a:r>
              <a:rPr lang="en-US" altLang="en-US" sz="2215" dirty="0" err="1"/>
              <a:t>cheque</a:t>
            </a:r>
            <a:endParaRPr lang="en-US" altLang="en-US" sz="2215" dirty="0"/>
          </a:p>
          <a:p>
            <a:pPr lvl="2" indent="-227902">
              <a:buFont typeface="Wingdings 2"/>
              <a:buChar char=""/>
              <a:defRPr/>
            </a:pPr>
            <a:r>
              <a:rPr lang="en-US" altLang="en-US" sz="2215" dirty="0"/>
              <a:t>Sr. Secretary/Bursar files the </a:t>
            </a:r>
            <a:r>
              <a:rPr lang="en-US" altLang="en-US" sz="2215" dirty="0" err="1"/>
              <a:t>cheque</a:t>
            </a:r>
            <a:r>
              <a:rPr lang="en-US" altLang="en-US" sz="2215" dirty="0"/>
              <a:t> stub with Admin 14 along with the originals and files with school records in the standard manner</a:t>
            </a:r>
          </a:p>
          <a:p>
            <a:pPr lvl="2" indent="-227902">
              <a:buFont typeface="Wingdings 2"/>
              <a:buChar char=""/>
              <a:defRPr/>
            </a:pPr>
            <a:r>
              <a:rPr lang="en-US" altLang="en-US" sz="2215" dirty="0"/>
              <a:t>The Admin 14 form is also completed when Council is offsetting costs originally charged to the School GSB (budget).  A purchase order is referenced and the original invoices are maintained centrally.</a:t>
            </a:r>
          </a:p>
          <a:p>
            <a:pPr lvl="2" indent="-227902">
              <a:buFont typeface="Wingdings 2"/>
              <a:buChar char=""/>
              <a:defRPr/>
            </a:pPr>
            <a:r>
              <a:rPr lang="en-US" altLang="en-US" sz="2215" dirty="0"/>
              <a:t>If a receipt has been misplaced, an Admin 19A must be filled out and signed by the Principal, BEFORE the </a:t>
            </a:r>
            <a:r>
              <a:rPr lang="en-US" altLang="en-US" sz="2215" dirty="0" err="1"/>
              <a:t>cheque</a:t>
            </a:r>
            <a:r>
              <a:rPr lang="en-US" altLang="en-US" sz="2215" dirty="0"/>
              <a:t> is cut.</a:t>
            </a:r>
          </a:p>
          <a:p>
            <a:pPr marL="0" indent="0">
              <a:buClr>
                <a:schemeClr val="accent3"/>
              </a:buClr>
              <a:buNone/>
              <a:defRPr/>
            </a:pPr>
            <a:r>
              <a:rPr lang="en-US" altLang="en-US" dirty="0"/>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0" y="545123"/>
            <a:ext cx="7772400" cy="1055077"/>
          </a:xfrm>
        </p:spPr>
        <p:txBody>
          <a:bodyPr/>
          <a:lstStyle/>
          <a:p>
            <a:r>
              <a:rPr lang="en-US" altLang="en-US" sz="2954"/>
              <a:t>Catholic School Council Finance Procedures</a:t>
            </a:r>
          </a:p>
        </p:txBody>
      </p:sp>
      <p:sp>
        <p:nvSpPr>
          <p:cNvPr id="22530" name="Content Placeholder 2"/>
          <p:cNvSpPr>
            <a:spLocks noGrp="1"/>
          </p:cNvSpPr>
          <p:nvPr>
            <p:ph idx="1"/>
          </p:nvPr>
        </p:nvSpPr>
        <p:spPr>
          <a:xfrm>
            <a:off x="152400" y="1600200"/>
            <a:ext cx="8534400" cy="4572000"/>
          </a:xfrm>
        </p:spPr>
        <p:txBody>
          <a:bodyPr>
            <a:normAutofit fontScale="85000" lnSpcReduction="20000"/>
          </a:bodyPr>
          <a:lstStyle/>
          <a:p>
            <a:pPr marL="527552" lvl="1" indent="0">
              <a:buNone/>
              <a:defRPr/>
            </a:pPr>
            <a:r>
              <a:rPr lang="en-US" altLang="en-US"/>
              <a:t>Cheques (Pre-Approved Routine/Weekly payments) </a:t>
            </a:r>
          </a:p>
          <a:p>
            <a:pPr lvl="2" indent="-227902">
              <a:buFont typeface="Wingdings 2"/>
              <a:buChar char=""/>
              <a:defRPr/>
            </a:pPr>
            <a:r>
              <a:rPr lang="en-US" altLang="en-US"/>
              <a:t>An Admin 14a form (Pre-Approved Cheque Requisition) is completed and signed by all required with base information</a:t>
            </a:r>
          </a:p>
          <a:p>
            <a:pPr lvl="2" indent="-227902">
              <a:buFont typeface="Wingdings 2"/>
              <a:buChar char=""/>
              <a:defRPr/>
            </a:pPr>
            <a:r>
              <a:rPr lang="en-US" altLang="en-US"/>
              <a:t>Multiple copies are made of this partially completed form; then weekly amounts can be inserted and cheques issued as required</a:t>
            </a:r>
          </a:p>
          <a:p>
            <a:pPr lvl="2" indent="-227902">
              <a:buFont typeface="Wingdings 2"/>
              <a:buChar char=""/>
              <a:defRPr/>
            </a:pPr>
            <a:r>
              <a:rPr lang="en-US" altLang="en-US"/>
              <a:t>Sr. Secretary prepares the cheque based on the pre-approved form with amount indicated.  Original detailed receipts/invoices are obtained by the School Office at the time item delivery (i.e. Pizza orders)</a:t>
            </a:r>
          </a:p>
          <a:p>
            <a:pPr lvl="2" indent="-227902">
              <a:buFont typeface="Wingdings 2"/>
              <a:buChar char=""/>
              <a:defRPr/>
            </a:pPr>
            <a:r>
              <a:rPr lang="en-US" altLang="en-US"/>
              <a:t>Sr. Secretary/Bursar attaches the original detailed invoices and distributes the school cheque</a:t>
            </a:r>
          </a:p>
          <a:p>
            <a:pPr lvl="2" indent="-227902">
              <a:buFont typeface="Wingdings 2"/>
              <a:buChar char=""/>
              <a:defRPr/>
            </a:pPr>
            <a:r>
              <a:rPr lang="en-US" altLang="en-US"/>
              <a:t>Sr. Secretary/Bursar files the cheque stub with Admin 14a along with originals and files with school records in the standard manner</a:t>
            </a:r>
          </a:p>
          <a:p>
            <a:pPr marL="0" indent="0">
              <a:buClr>
                <a:schemeClr val="accent3"/>
              </a:buClr>
              <a:buNone/>
              <a:defRPr/>
            </a:pPr>
            <a:r>
              <a:rPr lang="en-US" altLang="en-US" sz="2031"/>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524608"/>
            <a:ext cx="7772400" cy="1055077"/>
          </a:xfrm>
        </p:spPr>
        <p:txBody>
          <a:bodyPr/>
          <a:lstStyle/>
          <a:p>
            <a:r>
              <a:rPr lang="en-US" altLang="en-US" sz="2954"/>
              <a:t>Catholic School Council Finance Procedures</a:t>
            </a:r>
          </a:p>
        </p:txBody>
      </p:sp>
      <p:sp>
        <p:nvSpPr>
          <p:cNvPr id="23554" name="Content Placeholder 2"/>
          <p:cNvSpPr>
            <a:spLocks noGrp="1"/>
          </p:cNvSpPr>
          <p:nvPr>
            <p:ph idx="1"/>
          </p:nvPr>
        </p:nvSpPr>
        <p:spPr>
          <a:xfrm>
            <a:off x="457200" y="1600200"/>
            <a:ext cx="8534400" cy="4572000"/>
          </a:xfrm>
        </p:spPr>
        <p:txBody>
          <a:bodyPr>
            <a:normAutofit lnSpcReduction="10000"/>
          </a:bodyPr>
          <a:lstStyle/>
          <a:p>
            <a:pPr marL="527552" lvl="1" indent="0">
              <a:buNone/>
              <a:defRPr/>
            </a:pPr>
            <a:r>
              <a:rPr lang="en-US" altLang="en-US" dirty="0"/>
              <a:t>Transfers to Offset School Expenses</a:t>
            </a:r>
          </a:p>
          <a:p>
            <a:pPr lvl="2" indent="-227902">
              <a:buFont typeface="Wingdings 2"/>
              <a:buChar char=""/>
              <a:defRPr/>
            </a:pPr>
            <a:r>
              <a:rPr lang="en-US" altLang="en-US" sz="1754" dirty="0"/>
              <a:t>An Admin 15 form (Transfer from Catholic School Council Funds) is completed and signed by all required </a:t>
            </a:r>
          </a:p>
          <a:p>
            <a:pPr lvl="2" indent="-227902">
              <a:buFont typeface="Wingdings 2"/>
              <a:buChar char=""/>
              <a:defRPr/>
            </a:pPr>
            <a:r>
              <a:rPr lang="en-US" altLang="en-US" sz="1754" dirty="0"/>
              <a:t>The form is completed to approve the amount of Council funds to offset other school activities that are processed in the school bank account.  Example:</a:t>
            </a:r>
          </a:p>
          <a:p>
            <a:pPr marL="1097307" lvl="3" indent="-194139">
              <a:buClr>
                <a:schemeClr val="accent3"/>
              </a:buClr>
              <a:buFont typeface="Wingdings 2"/>
              <a:buChar char=""/>
              <a:defRPr/>
            </a:pPr>
            <a:r>
              <a:rPr lang="en-US" altLang="en-US" sz="1662" dirty="0"/>
              <a:t>Council decides to provide $500 towards the Grade 8 Graduation</a:t>
            </a:r>
          </a:p>
          <a:p>
            <a:pPr marL="1097307" lvl="3" indent="-194139">
              <a:buClr>
                <a:schemeClr val="accent3"/>
              </a:buClr>
              <a:buFont typeface="Wingdings 2"/>
              <a:buChar char=""/>
              <a:defRPr/>
            </a:pPr>
            <a:r>
              <a:rPr lang="en-US" altLang="en-US" sz="1662" dirty="0"/>
              <a:t>Admin 15 indicates the Council sub-ledger to charge/debit and the name of the School sub-ledger that will be credited and the amount</a:t>
            </a:r>
          </a:p>
          <a:p>
            <a:pPr marL="1097307" lvl="3" indent="-194139">
              <a:buClr>
                <a:schemeClr val="accent3"/>
              </a:buClr>
              <a:buFont typeface="Wingdings 2"/>
              <a:buChar char=""/>
              <a:defRPr/>
            </a:pPr>
            <a:r>
              <a:rPr lang="en-US" altLang="en-US" sz="1662" dirty="0"/>
              <a:t>Treasurer completes the “Reason” with enough detail so that the transaction indicates information needed for reporting (i.e. “Gr 8 Graduation offset part of DJ costs”</a:t>
            </a:r>
          </a:p>
          <a:p>
            <a:pPr lvl="2" indent="-227902">
              <a:buFont typeface="Wingdings 2"/>
              <a:buChar char=""/>
              <a:defRPr/>
            </a:pPr>
            <a:r>
              <a:rPr lang="en-US" altLang="en-US" sz="1754" dirty="0"/>
              <a:t>Sr. Secretary/Bursar posts the transfer (based on the Admin 15 completed) into SAP, prints the SAP transfer to attach with the Admin 15 and files with school records in the standard manner</a:t>
            </a:r>
          </a:p>
          <a:p>
            <a:pPr marL="0" indent="0">
              <a:buClr>
                <a:schemeClr val="accent3"/>
              </a:buClr>
              <a:buNone/>
              <a:defRPr/>
            </a:pPr>
            <a:r>
              <a:rPr lang="en-US" altLang="en-US" sz="2031" dirty="0"/>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38200" y="514350"/>
            <a:ext cx="7772400" cy="1055077"/>
          </a:xfrm>
        </p:spPr>
        <p:txBody>
          <a:bodyPr/>
          <a:lstStyle/>
          <a:p>
            <a:r>
              <a:rPr lang="en-US" altLang="en-US" sz="2954"/>
              <a:t>Catholic School Council Finance Procedures</a:t>
            </a:r>
          </a:p>
        </p:txBody>
      </p:sp>
      <p:sp>
        <p:nvSpPr>
          <p:cNvPr id="3" name="Content Placeholder 2"/>
          <p:cNvSpPr>
            <a:spLocks noGrp="1"/>
          </p:cNvSpPr>
          <p:nvPr>
            <p:ph idx="1"/>
          </p:nvPr>
        </p:nvSpPr>
        <p:spPr>
          <a:xfrm>
            <a:off x="457200" y="1600200"/>
            <a:ext cx="8534400" cy="4572000"/>
          </a:xfrm>
        </p:spPr>
        <p:txBody>
          <a:bodyPr>
            <a:normAutofit lnSpcReduction="10000"/>
          </a:bodyPr>
          <a:lstStyle/>
          <a:p>
            <a:pPr marL="527552" lvl="1" indent="0">
              <a:buNone/>
              <a:defRPr/>
            </a:pPr>
            <a:r>
              <a:rPr lang="en-US" dirty="0"/>
              <a:t>Reports</a:t>
            </a:r>
          </a:p>
          <a:p>
            <a:pPr lvl="2" indent="-227902">
              <a:buFont typeface="Wingdings 2"/>
              <a:buChar char=""/>
              <a:defRPr/>
            </a:pPr>
            <a:r>
              <a:rPr lang="en-US" sz="1846" dirty="0"/>
              <a:t>Treasurer requests the “Sub-ledger Line Item” reports for “School Council” type sub-ledgers from the Sr. Secretary/Bursar.</a:t>
            </a:r>
          </a:p>
          <a:p>
            <a:pPr lvl="2" indent="-227902">
              <a:buFont typeface="Wingdings 2"/>
              <a:buChar char=""/>
              <a:defRPr/>
            </a:pPr>
            <a:r>
              <a:rPr lang="en-US" sz="1846" dirty="0"/>
              <a:t>Provide ample notice so that the School Office has enough time to provide the reports.  (These can also be downloaded into Excel)</a:t>
            </a:r>
          </a:p>
          <a:p>
            <a:pPr lvl="2" indent="-227902">
              <a:buFont typeface="Wingdings 2"/>
              <a:buChar char=""/>
              <a:defRPr/>
            </a:pPr>
            <a:r>
              <a:rPr lang="en-US" sz="1846" b="1" dirty="0">
                <a:solidFill>
                  <a:srgbClr val="FF0000"/>
                </a:solidFill>
              </a:rPr>
              <a:t>The sub-ledger line item reports are detailed ledgers.  These reports need to be reviewed and summarized by the Treasurer onto Budget/Financial Plans and Revenue vs Expenditure Reports</a:t>
            </a:r>
          </a:p>
          <a:p>
            <a:pPr lvl="2" indent="-227902">
              <a:buFont typeface="Wingdings 2"/>
              <a:buChar char=""/>
              <a:defRPr/>
            </a:pPr>
            <a:r>
              <a:rPr lang="en-US" sz="1846" dirty="0"/>
              <a:t>The Annual Revenue vs Expenditure Report copy is required by the Accounting  Services </a:t>
            </a:r>
            <a:r>
              <a:rPr lang="en-US" sz="1846" dirty="0" err="1"/>
              <a:t>Dept</a:t>
            </a:r>
            <a:r>
              <a:rPr lang="en-US" sz="1846" dirty="0"/>
              <a:t> by September 20</a:t>
            </a:r>
            <a:r>
              <a:rPr lang="en-US" sz="1846" baseline="30000" dirty="0"/>
              <a:t>th</a:t>
            </a:r>
            <a:r>
              <a:rPr lang="en-US" sz="1846" dirty="0"/>
              <a:t> each year</a:t>
            </a:r>
          </a:p>
          <a:p>
            <a:pPr lvl="2" indent="-227902">
              <a:buFont typeface="Wingdings 2"/>
              <a:buChar char=""/>
              <a:defRPr/>
            </a:pPr>
            <a:r>
              <a:rPr lang="en-US" sz="1846" dirty="0"/>
              <a:t>Annual fiscal year is September 1</a:t>
            </a:r>
            <a:r>
              <a:rPr lang="en-US" sz="1846" baseline="30000" dirty="0"/>
              <a:t>st</a:t>
            </a:r>
            <a:r>
              <a:rPr lang="en-US" sz="1846" dirty="0"/>
              <a:t> to August 31</a:t>
            </a:r>
            <a:r>
              <a:rPr lang="en-US" sz="1846" baseline="30000" dirty="0"/>
              <a:t>st</a:t>
            </a:r>
            <a:r>
              <a:rPr lang="en-US" sz="1846" dirty="0"/>
              <a:t>.</a:t>
            </a:r>
          </a:p>
          <a:p>
            <a:pPr marL="1053638" lvl="2" indent="0">
              <a:buNone/>
              <a:defRPr/>
            </a:pPr>
            <a:endParaRPr lang="en-US" sz="1846" dirty="0"/>
          </a:p>
          <a:p>
            <a:pPr lvl="2" indent="-227902">
              <a:buFont typeface="Wingdings 2"/>
              <a:buChar char=""/>
              <a:defRPr/>
            </a:pPr>
            <a:endParaRPr lang="en-US" sz="1846" dirty="0"/>
          </a:p>
          <a:p>
            <a:pPr marL="0" indent="0">
              <a:buClr>
                <a:schemeClr val="accent3"/>
              </a:buClr>
              <a:buNone/>
              <a:defRPr/>
            </a:pPr>
            <a:r>
              <a:rPr lang="en-US" sz="1846" dirty="0"/>
              <a:t>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 ENGAGEMENT FUNDING</a:t>
            </a:r>
          </a:p>
        </p:txBody>
      </p:sp>
      <p:sp>
        <p:nvSpPr>
          <p:cNvPr id="4" name="Content Placeholder 2"/>
          <p:cNvSpPr txBox="1">
            <a:spLocks/>
          </p:cNvSpPr>
          <p:nvPr/>
        </p:nvSpPr>
        <p:spPr>
          <a:xfrm>
            <a:off x="457200" y="2092569"/>
            <a:ext cx="7924800" cy="4079631"/>
          </a:xfrm>
          <a:prstGeom prst="rect">
            <a:avLst/>
          </a:prstGeom>
        </p:spPr>
        <p:txBody>
          <a:bodyPr>
            <a:normAutofit/>
          </a:bodyPr>
          <a:lst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27552" lvl="1" indent="0" fontAlgn="auto">
              <a:spcAft>
                <a:spcPts val="0"/>
              </a:spcAft>
              <a:buNone/>
              <a:defRPr/>
            </a:pPr>
            <a:r>
              <a:rPr lang="en-US" sz="1477" dirty="0"/>
              <a:t>The Board of Trustees approved </a:t>
            </a:r>
            <a:r>
              <a:rPr lang="en-US" sz="1477" b="1" dirty="0"/>
              <a:t>Parent Engagement funding for each Catholic School Council (CSC)</a:t>
            </a:r>
            <a:r>
              <a:rPr lang="en-US" sz="1477" dirty="0"/>
              <a:t> commencing with the 2019-2020 school year. </a:t>
            </a:r>
          </a:p>
          <a:p>
            <a:pPr marL="527552" lvl="1" indent="0" fontAlgn="auto">
              <a:spcAft>
                <a:spcPts val="0"/>
              </a:spcAft>
              <a:buNone/>
              <a:defRPr/>
            </a:pPr>
            <a:r>
              <a:rPr lang="en-US" sz="1846" dirty="0"/>
              <a:t>Each Catholic School Council will be allocated $500.</a:t>
            </a:r>
          </a:p>
          <a:p>
            <a:pPr marL="527552" lvl="1" indent="0" fontAlgn="auto">
              <a:spcAft>
                <a:spcPts val="0"/>
              </a:spcAft>
              <a:buNone/>
              <a:defRPr/>
            </a:pPr>
            <a:r>
              <a:rPr lang="en-US" sz="1477" dirty="0"/>
              <a:t> Funds are to be used </a:t>
            </a:r>
            <a:r>
              <a:rPr lang="en-US" sz="1477" dirty="0">
                <a:solidFill>
                  <a:srgbClr val="FF0000"/>
                </a:solidFill>
              </a:rPr>
              <a:t>to support programs, strategies and initiatives that involve parents or the school community. </a:t>
            </a:r>
            <a:r>
              <a:rPr lang="en-US" sz="1477" dirty="0"/>
              <a:t>Catholic School Councils are to report to the school community at the end of the school year on how the funds were spent and to include a separate line noting the Parent Engagement allocation and the amount spent in the CSC annual report. The funds will be available in the school’s bank account on September 25. A dedicated sub ledger account will be established to track this funding and associated expense. Please advise your Catholic School Council Chair and Treasurer about the funding. Any questions can be directed to the Accounting &amp; Financial Services department – either Cindy </a:t>
            </a:r>
            <a:r>
              <a:rPr lang="en-US" sz="1477"/>
              <a:t>Smith </a:t>
            </a:r>
            <a:endParaRPr lang="en-US" sz="1477" dirty="0"/>
          </a:p>
        </p:txBody>
      </p:sp>
    </p:spTree>
    <p:extLst>
      <p:ext uri="{BB962C8B-B14F-4D97-AF65-F5344CB8AC3E}">
        <p14:creationId xmlns:p14="http://schemas.microsoft.com/office/powerpoint/2010/main" val="75119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a:t>Subledger line item report</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27840"/>
            <a:ext cx="83058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685800"/>
            <a:ext cx="7772400" cy="1055077"/>
          </a:xfrm>
        </p:spPr>
        <p:txBody>
          <a:bodyPr/>
          <a:lstStyle/>
          <a:p>
            <a:r>
              <a:rPr lang="en-US" altLang="en-US"/>
              <a:t>Excel Templates</a:t>
            </a:r>
          </a:p>
        </p:txBody>
      </p:sp>
      <p:sp>
        <p:nvSpPr>
          <p:cNvPr id="3" name="Content Placeholder 2"/>
          <p:cNvSpPr>
            <a:spLocks noGrp="1"/>
          </p:cNvSpPr>
          <p:nvPr>
            <p:ph idx="1"/>
          </p:nvPr>
        </p:nvSpPr>
        <p:spPr/>
        <p:txBody>
          <a:bodyPr>
            <a:normAutofit/>
          </a:bodyPr>
          <a:lstStyle/>
          <a:p>
            <a:pPr marL="253225" indent="-253225">
              <a:buClr>
                <a:schemeClr val="accent3"/>
              </a:buClr>
              <a:buFont typeface="Wingdings 2"/>
              <a:buChar char=""/>
              <a:defRPr/>
            </a:pPr>
            <a:r>
              <a:rPr lang="en-US" dirty="0"/>
              <a:t>These optional templates were provided by email upon acceptance of registration</a:t>
            </a:r>
          </a:p>
          <a:p>
            <a:pPr marL="0" indent="0">
              <a:buClr>
                <a:schemeClr val="accent3"/>
              </a:buClr>
              <a:buNone/>
              <a:defRPr/>
            </a:pPr>
            <a:endParaRPr lang="en-US" dirty="0"/>
          </a:p>
          <a:p>
            <a:pPr marL="0" indent="0" algn="ctr">
              <a:buClr>
                <a:schemeClr val="accent3"/>
              </a:buClr>
              <a:buNone/>
              <a:defRPr/>
            </a:pPr>
            <a:r>
              <a:rPr lang="en-US" dirty="0">
                <a:solidFill>
                  <a:srgbClr val="FF0000"/>
                </a:solidFill>
              </a:rPr>
              <a:t>Demonstration of Excel Templates</a:t>
            </a:r>
          </a:p>
          <a:p>
            <a:pPr marL="0" indent="0" algn="ctr">
              <a:buClr>
                <a:schemeClr val="accent3"/>
              </a:buClr>
              <a:buNone/>
              <a:defRPr/>
            </a:pPr>
            <a:r>
              <a:rPr lang="en-US" dirty="0">
                <a:solidFill>
                  <a:srgbClr val="FF0000"/>
                </a:solidFill>
              </a:rPr>
              <a:t>https://goo.gl/PfAiCx.</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Catholic School Council (CSC)</a:t>
            </a:r>
          </a:p>
        </p:txBody>
      </p:sp>
      <p:sp>
        <p:nvSpPr>
          <p:cNvPr id="3" name="Content Placeholder 2"/>
          <p:cNvSpPr>
            <a:spLocks noGrp="1"/>
          </p:cNvSpPr>
          <p:nvPr>
            <p:ph idx="1"/>
          </p:nvPr>
        </p:nvSpPr>
        <p:spPr/>
        <p:txBody>
          <a:bodyPr>
            <a:normAutofit/>
          </a:bodyPr>
          <a:lstStyle/>
          <a:p>
            <a:pPr marL="253225" indent="-253225">
              <a:buClr>
                <a:schemeClr val="accent3"/>
              </a:buClr>
              <a:buFont typeface="Wingdings 2"/>
              <a:buChar char=""/>
              <a:defRPr/>
            </a:pPr>
            <a:r>
              <a:rPr lang="en-US" dirty="0"/>
              <a:t>Policy 606:  Catholic School Councils will assist the school in engaging parents, developing positive communication links with home, church and the broader school community.</a:t>
            </a:r>
          </a:p>
          <a:p>
            <a:pPr marL="253225" indent="-253225">
              <a:buClr>
                <a:schemeClr val="accent3"/>
              </a:buClr>
              <a:buFont typeface="Wingdings 2"/>
              <a:buChar char=""/>
              <a:defRPr/>
            </a:pPr>
            <a:r>
              <a:rPr lang="en-US" dirty="0"/>
              <a:t>A CSC is an advisory body to the Principal and the Board.</a:t>
            </a:r>
          </a:p>
          <a:p>
            <a:pPr marL="0" indent="0">
              <a:buClr>
                <a:schemeClr val="accent3"/>
              </a:buClr>
              <a:buNone/>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42950" y="126023"/>
            <a:ext cx="7772400" cy="1055077"/>
          </a:xfrm>
        </p:spPr>
        <p:txBody>
          <a:bodyPr/>
          <a:lstStyle/>
          <a:p>
            <a:pPr algn="ctr"/>
            <a:r>
              <a:rPr lang="en-US" altLang="en-US" dirty="0"/>
              <a:t>School-Day – Cashless System</a:t>
            </a:r>
          </a:p>
        </p:txBody>
      </p:sp>
      <p:sp>
        <p:nvSpPr>
          <p:cNvPr id="22531" name="Rectangle 3"/>
          <p:cNvSpPr>
            <a:spLocks noGrp="1" noChangeArrowheads="1"/>
          </p:cNvSpPr>
          <p:nvPr>
            <p:ph idx="1"/>
          </p:nvPr>
        </p:nvSpPr>
        <p:spPr>
          <a:xfrm>
            <a:off x="198080" y="1461774"/>
            <a:ext cx="9050695" cy="567051"/>
          </a:xfrm>
        </p:spPr>
        <p:txBody>
          <a:bodyPr/>
          <a:lstStyle/>
          <a:p>
            <a:pPr>
              <a:buFont typeface="Wingdings" pitchFamily="2" charset="2"/>
              <a:buNone/>
            </a:pPr>
            <a:r>
              <a:rPr lang="en-US" altLang="en-US" sz="1846" dirty="0"/>
              <a:t>Some schools have implemented the cashless school system called School-Day</a:t>
            </a:r>
          </a:p>
          <a:p>
            <a:pPr>
              <a:buFont typeface="Wingdings" pitchFamily="2" charset="2"/>
              <a:buNone/>
            </a:pPr>
            <a:endParaRPr lang="en-US" altLang="en-US" sz="1846" dirty="0"/>
          </a:p>
        </p:txBody>
      </p:sp>
      <p:sp>
        <p:nvSpPr>
          <p:cNvPr id="6" name="TextBox 5">
            <a:extLst>
              <a:ext uri="{FF2B5EF4-FFF2-40B4-BE49-F238E27FC236}">
                <a16:creationId xmlns:a16="http://schemas.microsoft.com/office/drawing/2014/main" id="{25A54E35-EA21-4A27-88D4-7DA0C7BD018F}"/>
              </a:ext>
            </a:extLst>
          </p:cNvPr>
          <p:cNvSpPr txBox="1"/>
          <p:nvPr/>
        </p:nvSpPr>
        <p:spPr>
          <a:xfrm>
            <a:off x="533400" y="1962150"/>
            <a:ext cx="6388893" cy="2308324"/>
          </a:xfrm>
          <a:prstGeom prst="rect">
            <a:avLst/>
          </a:prstGeom>
          <a:noFill/>
        </p:spPr>
        <p:txBody>
          <a:bodyPr wrap="square">
            <a:spAutoFit/>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What is School-Day?</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School-Day is an online cashless system for use by parents, teachers and office administrative staff. We are implementing School-Day to minimize the handling of cash</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by students, teaches and office staff, to reduce paper, and to streamline office efficiencies.</a:t>
            </a:r>
            <a:endParaRPr lang="en-US" b="0" dirty="0">
              <a:effectLst/>
            </a:endParaRPr>
          </a:p>
          <a:p>
            <a:pPr rtl="0">
              <a:spcBef>
                <a:spcPts val="0"/>
              </a:spcBef>
              <a:spcAft>
                <a:spcPts val="0"/>
              </a:spcAft>
            </a:pPr>
            <a:br>
              <a:rPr lang="en-US" b="0" dirty="0">
                <a:effectLst/>
              </a:rPr>
            </a:br>
            <a:endParaRPr lang="en-US" sz="1800" b="0" i="0" u="none" strike="noStrike" dirty="0">
              <a:solidFill>
                <a:srgbClr val="000000"/>
              </a:solidFill>
              <a:effectLst/>
              <a:latin typeface="Arial" panose="020B0604020202020204" pitchFamily="34" charset="0"/>
            </a:endParaRPr>
          </a:p>
        </p:txBody>
      </p:sp>
      <p:sp>
        <p:nvSpPr>
          <p:cNvPr id="8" name="TextBox 7">
            <a:extLst>
              <a:ext uri="{FF2B5EF4-FFF2-40B4-BE49-F238E27FC236}">
                <a16:creationId xmlns:a16="http://schemas.microsoft.com/office/drawing/2014/main" id="{BCF535C4-4DF0-4D6C-BD02-FDBD6745AA90}"/>
              </a:ext>
            </a:extLst>
          </p:cNvPr>
          <p:cNvSpPr txBox="1"/>
          <p:nvPr/>
        </p:nvSpPr>
        <p:spPr>
          <a:xfrm>
            <a:off x="198080" y="3649265"/>
            <a:ext cx="8812570" cy="2708434"/>
          </a:xfrm>
          <a:prstGeom prst="rect">
            <a:avLst/>
          </a:prstGeom>
          <a:noFill/>
        </p:spPr>
        <p:txBody>
          <a:bodyPr wrap="square">
            <a:spAutoFit/>
          </a:bodyPr>
          <a:lstStyle/>
          <a:p>
            <a:pPr rtl="0">
              <a:spcBef>
                <a:spcPts val="1200"/>
              </a:spcBef>
              <a:spcAft>
                <a:spcPts val="1200"/>
              </a:spcAft>
            </a:pPr>
            <a:r>
              <a:rPr lang="en-US" sz="1400" b="1" i="0" u="sng" dirty="0">
                <a:solidFill>
                  <a:srgbClr val="000000"/>
                </a:solidFill>
                <a:effectLst/>
                <a:latin typeface="Arial" panose="020B0604020202020204" pitchFamily="34" charset="0"/>
              </a:rPr>
              <a:t>Benefits for your parents?</a:t>
            </a:r>
            <a:endParaRPr lang="en-US" sz="1400" b="0" dirty="0">
              <a:effectLst/>
            </a:endParaRPr>
          </a:p>
          <a:p>
            <a:pPr rtl="0">
              <a:spcBef>
                <a:spcPts val="1200"/>
              </a:spcBef>
              <a:spcAft>
                <a:spcPts val="1200"/>
              </a:spcAft>
            </a:pPr>
            <a:r>
              <a:rPr lang="en-US" sz="1400" b="0" i="0" u="none" strike="noStrike" dirty="0">
                <a:solidFill>
                  <a:srgbClr val="000000"/>
                </a:solidFill>
                <a:effectLst/>
                <a:latin typeface="Arial" panose="020B0604020202020204" pitchFamily="34" charset="0"/>
              </a:rPr>
              <a:t>School-Day can be accessed from any web browser and gives parents real-time, secure access to up-to-date information, and the ability to:</a:t>
            </a:r>
            <a:endParaRPr lang="en-US" sz="1400" b="0" dirty="0">
              <a:effectLst/>
            </a:endParaRP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Complete online payments for trips or other activities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Avoid the risks associated with sending money to school with your child</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Approve permission forms instantly online</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Reduce the environmental impact of photocopying permission forms and announcements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Sign up for parent/teacher interviews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Register your child for extra-curricular events</a:t>
            </a:r>
          </a:p>
          <a:p>
            <a:pPr rtl="0" fontAlgn="base">
              <a:spcBef>
                <a:spcPts val="0"/>
              </a:spcBef>
              <a:spcAft>
                <a:spcPts val="0"/>
              </a:spcAft>
              <a:buFont typeface="Arial" panose="020B0604020202020204" pitchFamily="34" charset="0"/>
              <a:buChar char="•"/>
            </a:pPr>
            <a:r>
              <a:rPr lang="en-US" sz="1400" b="0" i="0" u="none" strike="noStrike" dirty="0">
                <a:solidFill>
                  <a:srgbClr val="000000"/>
                </a:solidFill>
                <a:effectLst/>
                <a:latin typeface="Arial" panose="020B0604020202020204" pitchFamily="34" charset="0"/>
              </a:rPr>
              <a:t>Update your mobile device with calendar events specific to your child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954" dirty="0"/>
              <a:t>THANK YOU FOR JOINING AND YOUR HELP WITH CSC</a:t>
            </a:r>
          </a:p>
        </p:txBody>
      </p:sp>
      <p:sp>
        <p:nvSpPr>
          <p:cNvPr id="3" name="Content Placeholder 2"/>
          <p:cNvSpPr>
            <a:spLocks noGrp="1"/>
          </p:cNvSpPr>
          <p:nvPr>
            <p:ph idx="1"/>
          </p:nvPr>
        </p:nvSpPr>
        <p:spPr/>
        <p:txBody>
          <a:bodyPr>
            <a:normAutofit lnSpcReduction="10000"/>
          </a:bodyPr>
          <a:lstStyle/>
          <a:p>
            <a:r>
              <a:rPr lang="en-US" dirty="0"/>
              <a:t>Please do not hesitate to contact me should you have any further question.</a:t>
            </a:r>
          </a:p>
          <a:p>
            <a:r>
              <a:rPr lang="en-US" dirty="0"/>
              <a:t>You can reach me at </a:t>
            </a:r>
            <a:r>
              <a:rPr lang="en-US" dirty="0">
                <a:hlinkClick r:id="rId3"/>
              </a:rPr>
              <a:t>cindy.smith@ycdsb.ca</a:t>
            </a:r>
            <a:endParaRPr lang="en-US" dirty="0"/>
          </a:p>
          <a:p>
            <a:r>
              <a:rPr lang="en-US" dirty="0"/>
              <a:t>Ext.12481</a:t>
            </a:r>
          </a:p>
          <a:p>
            <a:r>
              <a:rPr lang="en-US" dirty="0"/>
              <a:t>Or if you would like this presentation forwarded</a:t>
            </a:r>
          </a:p>
          <a:p>
            <a:r>
              <a:rPr lang="en-US" dirty="0"/>
              <a:t>Or if you would like some detailed instructions sent to you</a:t>
            </a:r>
          </a:p>
          <a:p>
            <a:endParaRPr lang="en-US" dirty="0"/>
          </a:p>
          <a:p>
            <a:endParaRPr lang="en-US" dirty="0"/>
          </a:p>
        </p:txBody>
      </p:sp>
    </p:spTree>
    <p:extLst>
      <p:ext uri="{BB962C8B-B14F-4D97-AF65-F5344CB8AC3E}">
        <p14:creationId xmlns:p14="http://schemas.microsoft.com/office/powerpoint/2010/main" val="2741337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Picture Placeholder 3"/>
          <p:cNvSpPr>
            <a:spLocks noGrp="1"/>
          </p:cNvSpPr>
          <p:nvPr>
            <p:ph type="pic" sz="quarter" idx="13"/>
          </p:nvPr>
        </p:nvSpPr>
        <p:spPr/>
      </p:sp>
    </p:spTree>
    <p:extLst>
      <p:ext uri="{BB962C8B-B14F-4D97-AF65-F5344CB8AC3E}">
        <p14:creationId xmlns:p14="http://schemas.microsoft.com/office/powerpoint/2010/main" val="45405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10735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Catholic School Council (CSC)</a:t>
            </a:r>
          </a:p>
        </p:txBody>
      </p:sp>
      <p:sp>
        <p:nvSpPr>
          <p:cNvPr id="3" name="Content Placeholder 2"/>
          <p:cNvSpPr>
            <a:spLocks noGrp="1"/>
          </p:cNvSpPr>
          <p:nvPr>
            <p:ph idx="1"/>
          </p:nvPr>
        </p:nvSpPr>
        <p:spPr/>
        <p:txBody>
          <a:bodyPr>
            <a:normAutofit/>
          </a:bodyPr>
          <a:lstStyle/>
          <a:p>
            <a:pPr marL="253225" indent="-253225">
              <a:buClr>
                <a:schemeClr val="accent3"/>
              </a:buClr>
              <a:buFont typeface="Wingdings 2"/>
              <a:buChar char=""/>
              <a:defRPr/>
            </a:pPr>
            <a:r>
              <a:rPr lang="en-US" sz="2215" dirty="0"/>
              <a:t>All fundraising activities shall be conducted in accordance with Board Policies &amp; Guidelines.</a:t>
            </a:r>
          </a:p>
          <a:p>
            <a:pPr marL="253225" indent="-253225">
              <a:buClr>
                <a:schemeClr val="accent3"/>
              </a:buClr>
              <a:buFont typeface="Wingdings 2"/>
              <a:buChar char=""/>
              <a:defRPr/>
            </a:pPr>
            <a:r>
              <a:rPr lang="en-US" sz="2215" dirty="0"/>
              <a:t>Funds raised are to be used for a purpose and be utilized as intended, unless further approval is obtained.</a:t>
            </a:r>
          </a:p>
          <a:p>
            <a:pPr marL="253225" indent="-253225">
              <a:buClr>
                <a:schemeClr val="accent3"/>
              </a:buClr>
              <a:buFont typeface="Wingdings 2"/>
              <a:buChar char=""/>
              <a:defRPr/>
            </a:pPr>
            <a:r>
              <a:rPr lang="en-US" sz="2215" dirty="0"/>
              <a:t>Fundraising is intended to complement and not replace public funding for education.</a:t>
            </a:r>
          </a:p>
          <a:p>
            <a:pPr marL="253225" indent="-253225">
              <a:buClr>
                <a:schemeClr val="accent3"/>
              </a:buClr>
              <a:buFont typeface="Wingdings 2"/>
              <a:buChar char=""/>
              <a:defRPr/>
            </a:pPr>
            <a:r>
              <a:rPr lang="en-US" sz="2215" dirty="0"/>
              <a:t>Any funds &amp; assets generated through fundraising activities assisted by the Catholic School Council are the property of the Board.</a:t>
            </a:r>
          </a:p>
          <a:p>
            <a:pPr marL="0" indent="0">
              <a:buClr>
                <a:schemeClr val="accent3"/>
              </a:buClr>
              <a:buNone/>
              <a:defRPr/>
            </a:pP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92" dirty="0"/>
              <a:t>Role of the Catholic School Council Treasurer</a:t>
            </a:r>
          </a:p>
        </p:txBody>
      </p:sp>
      <p:sp>
        <p:nvSpPr>
          <p:cNvPr id="3" name="Content Placeholder 2"/>
          <p:cNvSpPr>
            <a:spLocks noGrp="1"/>
          </p:cNvSpPr>
          <p:nvPr>
            <p:ph idx="1"/>
          </p:nvPr>
        </p:nvSpPr>
        <p:spPr/>
        <p:txBody>
          <a:bodyPr/>
          <a:lstStyle/>
          <a:p>
            <a:r>
              <a:rPr lang="en-US" dirty="0"/>
              <a:t>Policy 606 – Section B: Guidelines </a:t>
            </a:r>
          </a:p>
          <a:p>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7696200" cy="351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15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Catholic School Council (CSC)</a:t>
            </a:r>
          </a:p>
        </p:txBody>
      </p:sp>
      <p:sp>
        <p:nvSpPr>
          <p:cNvPr id="16387" name="Content Placeholder 2"/>
          <p:cNvSpPr>
            <a:spLocks noGrp="1"/>
          </p:cNvSpPr>
          <p:nvPr>
            <p:ph idx="1"/>
          </p:nvPr>
        </p:nvSpPr>
        <p:spPr>
          <a:xfrm>
            <a:off x="990600" y="2233246"/>
            <a:ext cx="7772400" cy="3798277"/>
          </a:xfrm>
        </p:spPr>
        <p:txBody>
          <a:bodyPr>
            <a:normAutofit/>
          </a:bodyPr>
          <a:lstStyle/>
          <a:p>
            <a:pPr marL="253225" indent="-253225">
              <a:buClr>
                <a:schemeClr val="accent3"/>
              </a:buClr>
              <a:buFont typeface="Wingdings 2"/>
              <a:buChar char=""/>
              <a:defRPr/>
            </a:pPr>
            <a:r>
              <a:rPr lang="en-US" sz="2769" dirty="0"/>
              <a:t>Accurate accounting shall be maintained by the Principal and the Treasurer of the CSC to comply with the requirement of accountability and transparency to the school community.</a:t>
            </a:r>
          </a:p>
          <a:p>
            <a:pPr marL="253225" indent="-253225">
              <a:buClr>
                <a:schemeClr val="accent3"/>
              </a:buClr>
              <a:buFont typeface="Wingdings 2"/>
              <a:buChar char=""/>
              <a:defRPr/>
            </a:pPr>
            <a:r>
              <a:rPr lang="en-US" sz="2769" dirty="0"/>
              <a:t>All fundraising activities conducted by a CSC shall be included in the Annual “Year-End” Report prepared by the CSC</a:t>
            </a:r>
          </a:p>
          <a:p>
            <a:pPr marL="0" indent="0">
              <a:buClr>
                <a:schemeClr val="accent3"/>
              </a:buClr>
              <a:buNone/>
              <a:defRPr/>
            </a:pPr>
            <a:endParaRPr lang="en-US" sz="2769" dirty="0"/>
          </a:p>
          <a:p>
            <a:pPr marL="253225" indent="-253225">
              <a:buClr>
                <a:schemeClr val="accent3"/>
              </a:buClr>
              <a:buFont typeface="Wingdings 2"/>
              <a:buChar char=""/>
              <a:defRPr/>
            </a:pPr>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School Fundraising	</a:t>
            </a:r>
          </a:p>
        </p:txBody>
      </p:sp>
      <p:sp>
        <p:nvSpPr>
          <p:cNvPr id="9219" name="Content Placeholder 2"/>
          <p:cNvSpPr>
            <a:spLocks noGrp="1"/>
          </p:cNvSpPr>
          <p:nvPr>
            <p:ph idx="1"/>
          </p:nvPr>
        </p:nvSpPr>
        <p:spPr/>
        <p:txBody>
          <a:bodyPr>
            <a:normAutofit fontScale="92500" lnSpcReduction="10000"/>
          </a:bodyPr>
          <a:lstStyle/>
          <a:p>
            <a:r>
              <a:rPr lang="en-US" dirty="0"/>
              <a:t>At beginning of school year, CSC and school staff shall develop an annual fundraising plan.   </a:t>
            </a:r>
          </a:p>
          <a:p>
            <a:r>
              <a:rPr lang="en-US" dirty="0"/>
              <a:t>There shall be no more than 2 major fundraisers per year.   Hot lunch &amp; milk programs provide a service to the school community and are not considered major fundraisers.</a:t>
            </a:r>
          </a:p>
          <a:p>
            <a:r>
              <a:rPr lang="en-US" dirty="0"/>
              <a:t>Participation in fundraising activities is strictly voluntary.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School Fundraising</a:t>
            </a:r>
          </a:p>
        </p:txBody>
      </p:sp>
      <p:sp>
        <p:nvSpPr>
          <p:cNvPr id="10243" name="Content Placeholder 2"/>
          <p:cNvSpPr>
            <a:spLocks noGrp="1"/>
          </p:cNvSpPr>
          <p:nvPr>
            <p:ph idx="1"/>
          </p:nvPr>
        </p:nvSpPr>
        <p:spPr/>
        <p:txBody>
          <a:bodyPr>
            <a:normAutofit fontScale="92500" lnSpcReduction="10000"/>
          </a:bodyPr>
          <a:lstStyle/>
          <a:p>
            <a:r>
              <a:rPr lang="en-US" dirty="0"/>
              <a:t>For the activities CSC are directly involved with, the School Council will communicate to the school community the participation and support of the event and provide a financial overview of the activities (Policy 603B, parameter 4.5).</a:t>
            </a:r>
          </a:p>
          <a:p>
            <a:r>
              <a:rPr lang="en-US" dirty="0"/>
              <a:t>School yard/facility improvements need to be approved by Facilities &amp; Maintenance Services and Superintendent of Education:  School Leadership prior to initiating.</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School Fundraising</a:t>
            </a:r>
          </a:p>
        </p:txBody>
      </p:sp>
      <p:sp>
        <p:nvSpPr>
          <p:cNvPr id="19459" name="Content Placeholder 2"/>
          <p:cNvSpPr>
            <a:spLocks noGrp="1"/>
          </p:cNvSpPr>
          <p:nvPr>
            <p:ph idx="1"/>
          </p:nvPr>
        </p:nvSpPr>
        <p:spPr>
          <a:xfrm>
            <a:off x="990600" y="2233246"/>
            <a:ext cx="7772400" cy="3798277"/>
          </a:xfrm>
        </p:spPr>
        <p:txBody>
          <a:bodyPr>
            <a:normAutofit/>
          </a:bodyPr>
          <a:lstStyle/>
          <a:p>
            <a:pPr marL="253225" indent="-253225">
              <a:buClr>
                <a:schemeClr val="accent3"/>
              </a:buClr>
              <a:buFont typeface="Wingdings 2"/>
              <a:buChar char=""/>
              <a:defRPr/>
            </a:pPr>
            <a:r>
              <a:rPr lang="en-US" sz="2215" dirty="0"/>
              <a:t>Fundraising proceeds should be spent during the school year in which they are raised.   (SGF procedure, 4.11)</a:t>
            </a:r>
          </a:p>
          <a:p>
            <a:pPr marL="253225" indent="-253225">
              <a:buClr>
                <a:schemeClr val="accent3"/>
              </a:buClr>
              <a:buFont typeface="Wingdings 2"/>
              <a:buChar char=""/>
              <a:defRPr/>
            </a:pPr>
            <a:r>
              <a:rPr lang="en-US" sz="2215" dirty="0"/>
              <a:t>As a guideline, no more than 10% of a school’s net fundraising proceeds should be carried forward to the following year. For Councils, it is prudent to carry forward $1,000 to cover any start up costs for the following year. </a:t>
            </a:r>
          </a:p>
          <a:p>
            <a:pPr marL="253225" indent="-253225">
              <a:buClr>
                <a:schemeClr val="accent3"/>
              </a:buClr>
              <a:buFont typeface="Wingdings 2"/>
              <a:buChar char=""/>
              <a:defRPr/>
            </a:pPr>
            <a:r>
              <a:rPr lang="en-US" sz="2215" dirty="0"/>
              <a:t>If funds are being collected for a major initiative, schools may develop a multi-year plan and accumulate funds in a reserve sub-ledger.</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CSC – Liability &amp; Insurance</a:t>
            </a:r>
          </a:p>
        </p:txBody>
      </p:sp>
      <p:sp>
        <p:nvSpPr>
          <p:cNvPr id="12291" name="Content Placeholder 2"/>
          <p:cNvSpPr>
            <a:spLocks noGrp="1"/>
          </p:cNvSpPr>
          <p:nvPr>
            <p:ph idx="1"/>
          </p:nvPr>
        </p:nvSpPr>
        <p:spPr/>
        <p:txBody>
          <a:bodyPr/>
          <a:lstStyle/>
          <a:p>
            <a:r>
              <a:rPr lang="en-US"/>
              <a:t>Principal authorized volunteers shall be protected against claims arising from the handling &amp; management of fundraising activities through the Board’s liability insurance coverage, subject to the terms and conditions of the policy.</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4469</TotalTime>
  <Words>2966</Words>
  <Application>Microsoft Office PowerPoint</Application>
  <PresentationFormat>On-screen Show (4:3)</PresentationFormat>
  <Paragraphs>181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Wingdings</vt:lpstr>
      <vt:lpstr>Wingdings 2</vt:lpstr>
      <vt:lpstr>Office Theme</vt:lpstr>
      <vt:lpstr>New School Council Treasurers</vt:lpstr>
      <vt:lpstr>Catholic School Council (CSC)</vt:lpstr>
      <vt:lpstr>Catholic School Council (CSC)</vt:lpstr>
      <vt:lpstr>Role of the Catholic School Council Treasurer</vt:lpstr>
      <vt:lpstr>Catholic School Council (CSC)</vt:lpstr>
      <vt:lpstr>School Fundraising </vt:lpstr>
      <vt:lpstr>School Fundraising</vt:lpstr>
      <vt:lpstr>School Fundraising</vt:lpstr>
      <vt:lpstr>CSC – Liability &amp; Insurance</vt:lpstr>
      <vt:lpstr>Board’s Registered Charity Program</vt:lpstr>
      <vt:lpstr>Catholic School Council Finance Procedures</vt:lpstr>
      <vt:lpstr>Catholic School Council Finance Procedures</vt:lpstr>
      <vt:lpstr>Catholic School Council Finance Procedures</vt:lpstr>
      <vt:lpstr>Catholic School Council Finance Procedures</vt:lpstr>
      <vt:lpstr>Catholic School Council Finance Procedures</vt:lpstr>
      <vt:lpstr>Catholic School Council Finance Procedures</vt:lpstr>
      <vt:lpstr>PARENT ENGAGEMENT FUNDING</vt:lpstr>
      <vt:lpstr>Subledger line item report</vt:lpstr>
      <vt:lpstr>Excel Templates</vt:lpstr>
      <vt:lpstr>School-Day – Cashless System</vt:lpstr>
      <vt:lpstr>THANK YOU FOR JOINING AND YOUR HELP WITH CSC</vt:lpstr>
      <vt:lpstr>PowerPoint Presentation</vt:lpstr>
      <vt:lpstr>PowerPoint Presentation</vt:lpstr>
    </vt:vector>
  </TitlesOfParts>
  <Company>York Catholic District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MacMillan</dc:creator>
  <cp:lastModifiedBy>Cindy Smith</cp:lastModifiedBy>
  <cp:revision>25</cp:revision>
  <cp:lastPrinted>2023-11-09T22:57:32Z</cp:lastPrinted>
  <dcterms:created xsi:type="dcterms:W3CDTF">2015-06-23T17:38:28Z</dcterms:created>
  <dcterms:modified xsi:type="dcterms:W3CDTF">2023-11-10T01:52:47Z</dcterms:modified>
</cp:coreProperties>
</file>